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02" autoAdjust="0"/>
  </p:normalViewPr>
  <p:slideViewPr>
    <p:cSldViewPr>
      <p:cViewPr varScale="1">
        <p:scale>
          <a:sx n="107" d="100"/>
          <a:sy n="107" d="100"/>
        </p:scale>
        <p:origin x="173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1728" cy="46719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5802" y="1"/>
            <a:ext cx="3042926" cy="467190"/>
          </a:xfrm>
          <a:prstGeom prst="rect">
            <a:avLst/>
          </a:prstGeom>
        </p:spPr>
        <p:txBody>
          <a:bodyPr vert="horz" lIns="91440" tIns="45720" rIns="91440" bIns="45720" rtlCol="0"/>
          <a:lstStyle>
            <a:lvl1pPr algn="r">
              <a:defRPr sz="1200"/>
            </a:lvl1pPr>
          </a:lstStyle>
          <a:p>
            <a:fld id="{80C54CB4-650B-48B4-8A73-97D762552670}" type="datetimeFigureOut">
              <a:rPr lang="en-US" smtClean="0"/>
              <a:t>4/16/2018</a:t>
            </a:fld>
            <a:endParaRPr lang="en-US"/>
          </a:p>
        </p:txBody>
      </p:sp>
      <p:sp>
        <p:nvSpPr>
          <p:cNvPr id="4" name="Footer Placeholder 3"/>
          <p:cNvSpPr>
            <a:spLocks noGrp="1"/>
          </p:cNvSpPr>
          <p:nvPr>
            <p:ph type="ftr" sz="quarter" idx="2"/>
          </p:nvPr>
        </p:nvSpPr>
        <p:spPr>
          <a:xfrm>
            <a:off x="0" y="8838736"/>
            <a:ext cx="3041728" cy="4671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5802" y="8838736"/>
            <a:ext cx="3042926" cy="467190"/>
          </a:xfrm>
          <a:prstGeom prst="rect">
            <a:avLst/>
          </a:prstGeom>
        </p:spPr>
        <p:txBody>
          <a:bodyPr vert="horz" lIns="91440" tIns="45720" rIns="91440" bIns="45720" rtlCol="0" anchor="b"/>
          <a:lstStyle>
            <a:lvl1pPr algn="r">
              <a:defRPr sz="1200"/>
            </a:lvl1pPr>
          </a:lstStyle>
          <a:p>
            <a:fld id="{AFE24D1F-088B-4606-9888-62C17922A092}" type="slidenum">
              <a:rPr lang="en-US" smtClean="0"/>
              <a:t>‹#›</a:t>
            </a:fld>
            <a:endParaRPr lang="en-US"/>
          </a:p>
        </p:txBody>
      </p:sp>
    </p:spTree>
    <p:extLst>
      <p:ext uri="{BB962C8B-B14F-4D97-AF65-F5344CB8AC3E}">
        <p14:creationId xmlns:p14="http://schemas.microsoft.com/office/powerpoint/2010/main" val="4280562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44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475" tIns="52237" rIns="104475" bIns="52237">
            <a:normAutofit fontScale="25000" lnSpcReduction="20000"/>
          </a:bodyPr>
          <a:lstStyle/>
          <a:p>
            <a:pPr>
              <a:lnSpc>
                <a:spcPct val="115000"/>
              </a:lnSpc>
              <a:buClr>
                <a:schemeClr val="dk1"/>
              </a:buClr>
              <a:buSzPts val="1100"/>
            </a:pPr>
            <a:r>
              <a:rPr lang="en-US" sz="1400" dirty="0">
                <a:solidFill>
                  <a:schemeClr val="dk1"/>
                </a:solidFill>
              </a:rPr>
              <a:t>Welcome everyone and remind them that this meeting is only relevant for those who have completed the online National Prevention Toolkit on Human Trafficking Training. </a:t>
            </a:r>
          </a:p>
          <a:p>
            <a:pPr>
              <a:lnSpc>
                <a:spcPct val="115000"/>
              </a:lnSpc>
              <a:buClr>
                <a:schemeClr val="dk1"/>
              </a:buClr>
              <a:buSzPts val="1100"/>
            </a:pPr>
            <a:endParaRPr lang="en-US" sz="1400" dirty="0">
              <a:solidFill>
                <a:schemeClr val="dk1"/>
              </a:solidFill>
            </a:endParaRPr>
          </a:p>
          <a:p>
            <a:pPr>
              <a:lnSpc>
                <a:spcPct val="115000"/>
              </a:lnSpc>
              <a:buClr>
                <a:schemeClr val="dk1"/>
              </a:buClr>
              <a:buSzPts val="1100"/>
            </a:pPr>
            <a:r>
              <a:rPr lang="en-US" sz="1400" dirty="0">
                <a:solidFill>
                  <a:schemeClr val="dk1"/>
                </a:solidFill>
              </a:rPr>
              <a:t>If any other human trafficking agencies, victim advocates, or experts in the subject matter are present, thank them for coming and introduce them to the officers.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475" tIns="52237" rIns="104475" bIns="52237">
            <a:normAutofit fontScale="25000" lnSpcReduction="20000"/>
          </a:bodyPr>
          <a:lstStyle/>
          <a:p>
            <a:pPr>
              <a:lnSpc>
                <a:spcPct val="115000"/>
              </a:lnSpc>
              <a:buClr>
                <a:schemeClr val="dk1"/>
              </a:buClr>
              <a:buSzPts val="1100"/>
            </a:pPr>
            <a:r>
              <a:rPr lang="en-US" sz="1400" dirty="0">
                <a:solidFill>
                  <a:schemeClr val="dk1"/>
                </a:solidFill>
              </a:rPr>
              <a:t>Make sure to point out who would be the best contact for human trafficking after the meeting ends. In addition, state who would be the best contact for anyone who would be interested in becoming more involved</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475" tIns="52237" rIns="104475" bIns="52237">
            <a:normAutofit fontScale="25000" lnSpcReduction="20000"/>
          </a:bodyPr>
          <a:lstStyle/>
          <a:p>
            <a:pPr>
              <a:lnSpc>
                <a:spcPct val="115000"/>
              </a:lnSpc>
              <a:buClr>
                <a:schemeClr val="dk1"/>
              </a:buClr>
              <a:buSzPts val="1100"/>
            </a:pPr>
            <a:r>
              <a:rPr lang="en-US" sz="1400" dirty="0">
                <a:solidFill>
                  <a:schemeClr val="dk1"/>
                </a:solidFill>
              </a:rPr>
              <a:t>Briefly overview the agenda and remind everyone that this meeting should not take more than 30-45 minutes.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475" tIns="52237" rIns="104475" bIns="52237">
            <a:normAutofit fontScale="25000" lnSpcReduction="20000"/>
          </a:bodyPr>
          <a:lstStyle/>
          <a:p>
            <a:pPr>
              <a:lnSpc>
                <a:spcPct val="115000"/>
              </a:lnSpc>
              <a:buClr>
                <a:schemeClr val="dk1"/>
              </a:buClr>
              <a:buSzPts val="1100"/>
            </a:pPr>
            <a:r>
              <a:rPr lang="en-US" sz="1400" dirty="0">
                <a:solidFill>
                  <a:schemeClr val="dk1"/>
                </a:solidFill>
              </a:rPr>
              <a:t>Ask individuals to answer the questions on the following slide</a:t>
            </a:r>
          </a:p>
          <a:p>
            <a:pPr marL="522376" indent="-348251">
              <a:lnSpc>
                <a:spcPct val="115000"/>
              </a:lnSpc>
              <a:buClr>
                <a:schemeClr val="dk1"/>
              </a:buClr>
              <a:buSzPts val="1200"/>
              <a:buChar char="●"/>
            </a:pPr>
            <a:r>
              <a:rPr lang="en-US" sz="1400" dirty="0">
                <a:solidFill>
                  <a:schemeClr val="dk1"/>
                </a:solidFill>
              </a:rPr>
              <a:t>What new information did you learn from the training?</a:t>
            </a:r>
          </a:p>
          <a:p>
            <a:pPr marL="1044753" lvl="1" indent="-348251">
              <a:lnSpc>
                <a:spcPct val="115000"/>
              </a:lnSpc>
              <a:buClr>
                <a:schemeClr val="dk1"/>
              </a:buClr>
              <a:buSzPts val="1200"/>
              <a:buChar char="○"/>
            </a:pPr>
            <a:r>
              <a:rPr lang="en-US" sz="1400" dirty="0">
                <a:solidFill>
                  <a:schemeClr val="dk1"/>
                </a:solidFill>
              </a:rPr>
              <a:t>Questions to help create conversation </a:t>
            </a:r>
          </a:p>
          <a:p>
            <a:pPr marL="1567129" lvl="2" indent="-348251">
              <a:lnSpc>
                <a:spcPct val="115000"/>
              </a:lnSpc>
              <a:buClr>
                <a:schemeClr val="dk1"/>
              </a:buClr>
              <a:buSzPts val="1200"/>
              <a:buChar char="■"/>
            </a:pPr>
            <a:r>
              <a:rPr lang="en-US" sz="1400" dirty="0">
                <a:solidFill>
                  <a:schemeClr val="dk1"/>
                </a:solidFill>
              </a:rPr>
              <a:t>What did you learn about labor or sex trafficking?</a:t>
            </a:r>
          </a:p>
          <a:p>
            <a:pPr marL="1567129" lvl="2" indent="-348251">
              <a:lnSpc>
                <a:spcPct val="115000"/>
              </a:lnSpc>
              <a:buClr>
                <a:schemeClr val="dk1"/>
              </a:buClr>
              <a:buSzPts val="1200"/>
              <a:buChar char="■"/>
            </a:pPr>
            <a:r>
              <a:rPr lang="en-US" sz="1400" dirty="0">
                <a:solidFill>
                  <a:schemeClr val="dk1"/>
                </a:solidFill>
              </a:rPr>
              <a:t>What did you learn about victim identification?</a:t>
            </a:r>
          </a:p>
          <a:p>
            <a:pPr marL="1567129" lvl="2" indent="-348251">
              <a:lnSpc>
                <a:spcPct val="115000"/>
              </a:lnSpc>
              <a:buClr>
                <a:schemeClr val="dk1"/>
              </a:buClr>
              <a:buSzPts val="1200"/>
              <a:buChar char="■"/>
            </a:pPr>
            <a:r>
              <a:rPr lang="en-US" sz="1400" dirty="0">
                <a:solidFill>
                  <a:schemeClr val="dk1"/>
                </a:solidFill>
              </a:rPr>
              <a:t>What did you learn about working with victims?</a:t>
            </a:r>
          </a:p>
          <a:p>
            <a:pPr>
              <a:lnSpc>
                <a:spcPct val="115000"/>
              </a:lnSpc>
              <a:buClr>
                <a:schemeClr val="dk1"/>
              </a:buClr>
              <a:buSzPts val="1100"/>
            </a:pPr>
            <a:endParaRPr lang="en-US" sz="1400" dirty="0">
              <a:solidFill>
                <a:schemeClr val="dk1"/>
              </a:solidFill>
            </a:endParaRPr>
          </a:p>
          <a:p>
            <a:pPr marL="522376" indent="-348251">
              <a:lnSpc>
                <a:spcPct val="115000"/>
              </a:lnSpc>
              <a:buClr>
                <a:schemeClr val="dk1"/>
              </a:buClr>
              <a:buSzPts val="1200"/>
              <a:buChar char="●"/>
            </a:pPr>
            <a:r>
              <a:rPr lang="en-US" sz="1400" dirty="0">
                <a:solidFill>
                  <a:schemeClr val="dk1"/>
                </a:solidFill>
              </a:rPr>
              <a:t>What misconceptions did you have about human trafficking before the training?</a:t>
            </a:r>
          </a:p>
          <a:p>
            <a:pPr marL="1044753" lvl="1" indent="-348251">
              <a:lnSpc>
                <a:spcPct val="115000"/>
              </a:lnSpc>
              <a:buClr>
                <a:schemeClr val="dk1"/>
              </a:buClr>
              <a:buSzPts val="1200"/>
              <a:buChar char="○"/>
            </a:pPr>
            <a:r>
              <a:rPr lang="en-US" sz="1400" dirty="0">
                <a:solidFill>
                  <a:schemeClr val="dk1"/>
                </a:solidFill>
              </a:rPr>
              <a:t>Questions to help create conversation</a:t>
            </a:r>
          </a:p>
          <a:p>
            <a:pPr marL="1567129" lvl="2" indent="-348251">
              <a:lnSpc>
                <a:spcPct val="115000"/>
              </a:lnSpc>
              <a:buClr>
                <a:schemeClr val="dk1"/>
              </a:buClr>
              <a:buSzPts val="1200"/>
              <a:buChar char="■"/>
            </a:pPr>
            <a:r>
              <a:rPr lang="en-US" sz="1400" dirty="0">
                <a:solidFill>
                  <a:schemeClr val="dk1"/>
                </a:solidFill>
              </a:rPr>
              <a:t>Were you aware trafficking victims could also be victims of domestic violence?</a:t>
            </a:r>
          </a:p>
          <a:p>
            <a:pPr marL="1567129" lvl="2" indent="-348251">
              <a:lnSpc>
                <a:spcPct val="115000"/>
              </a:lnSpc>
              <a:buClr>
                <a:schemeClr val="dk1"/>
              </a:buClr>
              <a:buSzPts val="1200"/>
              <a:buChar char="■"/>
            </a:pPr>
            <a:r>
              <a:rPr lang="en-US" sz="1400" dirty="0">
                <a:solidFill>
                  <a:schemeClr val="dk1"/>
                </a:solidFill>
              </a:rPr>
              <a:t>Did you think that only certain individuals were victims? </a:t>
            </a:r>
          </a:p>
          <a:p>
            <a:pPr marL="1567129" lvl="2" indent="-348251">
              <a:lnSpc>
                <a:spcPct val="115000"/>
              </a:lnSpc>
              <a:buClr>
                <a:schemeClr val="dk1"/>
              </a:buClr>
              <a:buSzPts val="1200"/>
              <a:buChar char="■"/>
            </a:pPr>
            <a:r>
              <a:rPr lang="en-US" sz="1400" dirty="0">
                <a:solidFill>
                  <a:schemeClr val="dk1"/>
                </a:solidFill>
              </a:rPr>
              <a:t>How did you think victims presented before this training?</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475" tIns="52237" rIns="104475" bIns="52237">
            <a:normAutofit fontScale="25000" lnSpcReduction="20000"/>
          </a:bodyPr>
          <a:lstStyle/>
          <a:p>
            <a:pPr>
              <a:lnSpc>
                <a:spcPct val="115000"/>
              </a:lnSpc>
            </a:pPr>
            <a:r>
              <a:rPr lang="en-US" sz="1400" dirty="0">
                <a:solidFill>
                  <a:schemeClr val="dk1"/>
                </a:solidFill>
              </a:rPr>
              <a:t>Have someone read the scenario off of the slide.  </a:t>
            </a:r>
          </a:p>
          <a:p>
            <a:pPr>
              <a:lnSpc>
                <a:spcPct val="115000"/>
              </a:lnSpc>
            </a:pPr>
            <a:endParaRPr lang="en-US" sz="1400" dirty="0">
              <a:solidFill>
                <a:schemeClr val="dk1"/>
              </a:solidFill>
            </a:endParaRPr>
          </a:p>
          <a:p>
            <a:pPr>
              <a:lnSpc>
                <a:spcPct val="115000"/>
              </a:lnSpc>
              <a:spcAft>
                <a:spcPts val="1256"/>
              </a:spcAft>
              <a:buClr>
                <a:schemeClr val="dk1"/>
              </a:buClr>
              <a:buSzPts val="1100"/>
            </a:pPr>
            <a:r>
              <a:rPr lang="en-US" sz="1400" dirty="0">
                <a:solidFill>
                  <a:schemeClr val="dk1"/>
                </a:solidFill>
              </a:rPr>
              <a:t>After allowing time to think, take a vote about whether this human trafficking or another crime. </a:t>
            </a:r>
            <a:endParaRPr lang="en-US" sz="1400"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475" tIns="52237" rIns="104475" bIns="52237">
            <a:normAutofit fontScale="25000" lnSpcReduction="20000"/>
          </a:bodyPr>
          <a:lstStyle/>
          <a:p>
            <a:pPr>
              <a:lnSpc>
                <a:spcPct val="115000"/>
              </a:lnSpc>
              <a:buClr>
                <a:schemeClr val="dk1"/>
              </a:buClr>
              <a:buSzPts val="1100"/>
            </a:pPr>
            <a:r>
              <a:rPr lang="en-US" sz="1400" dirty="0">
                <a:solidFill>
                  <a:schemeClr val="dk1"/>
                </a:solidFill>
              </a:rPr>
              <a:t>State that the case is human trafficking. </a:t>
            </a:r>
          </a:p>
          <a:p>
            <a:pPr>
              <a:lnSpc>
                <a:spcPct val="115000"/>
              </a:lnSpc>
              <a:buClr>
                <a:schemeClr val="dk1"/>
              </a:buClr>
              <a:buSzPts val="1100"/>
            </a:pPr>
            <a:endParaRPr lang="en-US" sz="1400" dirty="0">
              <a:solidFill>
                <a:schemeClr val="dk1"/>
              </a:solidFill>
            </a:endParaRPr>
          </a:p>
          <a:p>
            <a:pPr>
              <a:lnSpc>
                <a:spcPct val="115000"/>
              </a:lnSpc>
              <a:buClr>
                <a:schemeClr val="dk1"/>
              </a:buClr>
              <a:buSzPts val="1100"/>
            </a:pPr>
            <a:r>
              <a:rPr lang="en-US" sz="1400" dirty="0">
                <a:solidFill>
                  <a:schemeClr val="dk1"/>
                </a:solidFill>
              </a:rPr>
              <a:t>Ask the officers to state the indicators/red flags. If not mentioned, point these out:</a:t>
            </a:r>
          </a:p>
          <a:p>
            <a:pPr marL="522376" indent="-348251">
              <a:lnSpc>
                <a:spcPct val="115000"/>
              </a:lnSpc>
              <a:spcBef>
                <a:spcPts val="1256"/>
              </a:spcBef>
              <a:buClr>
                <a:schemeClr val="dk1"/>
              </a:buClr>
              <a:buSzPts val="1200"/>
              <a:buChar char="●"/>
            </a:pPr>
            <a:r>
              <a:rPr lang="en-US" sz="1400" dirty="0">
                <a:solidFill>
                  <a:schemeClr val="dk1"/>
                </a:solidFill>
              </a:rPr>
              <a:t>The victim was a minor engaged in prostitution</a:t>
            </a:r>
          </a:p>
          <a:p>
            <a:pPr marL="1044753" lvl="1" indent="-348251">
              <a:lnSpc>
                <a:spcPct val="115000"/>
              </a:lnSpc>
              <a:buClr>
                <a:schemeClr val="dk1"/>
              </a:buClr>
              <a:buSzPts val="1200"/>
              <a:buChar char="○"/>
            </a:pPr>
            <a:r>
              <a:rPr lang="en-US" dirty="0" smtClean="0"/>
              <a:t>Under the Safe Harbor Act, a minor in prostitution is automatically considered a victim </a:t>
            </a:r>
          </a:p>
          <a:p>
            <a:pPr marL="1044753" lvl="1" indent="-348251">
              <a:lnSpc>
                <a:spcPct val="115000"/>
              </a:lnSpc>
              <a:buClr>
                <a:schemeClr val="dk1"/>
              </a:buClr>
              <a:buSzPts val="1200"/>
              <a:buChar char="○"/>
            </a:pPr>
            <a:r>
              <a:rPr lang="en-US" dirty="0" smtClean="0"/>
              <a:t>Remind everyone that force, fraud, and coercion do not have to be present in a case with a minor victim </a:t>
            </a:r>
          </a:p>
          <a:p>
            <a:pPr marL="522376" indent="-348251">
              <a:lnSpc>
                <a:spcPct val="115000"/>
              </a:lnSpc>
              <a:buClr>
                <a:schemeClr val="dk1"/>
              </a:buClr>
              <a:buSzPts val="1200"/>
              <a:buChar char="●"/>
            </a:pPr>
            <a:r>
              <a:rPr lang="en-US" dirty="0" smtClean="0"/>
              <a:t>There was the use of force</a:t>
            </a:r>
          </a:p>
          <a:p>
            <a:pPr marL="1044753" lvl="1" indent="-348251">
              <a:lnSpc>
                <a:spcPct val="115000"/>
              </a:lnSpc>
              <a:buClr>
                <a:schemeClr val="dk1"/>
              </a:buClr>
              <a:buSzPts val="1200"/>
              <a:buChar char="○"/>
            </a:pPr>
            <a:r>
              <a:rPr lang="en-US" dirty="0" smtClean="0"/>
              <a:t>Saddler gave the victim crack cocaine to create dependence because he was her only supplier. </a:t>
            </a:r>
          </a:p>
          <a:p>
            <a:pPr>
              <a:lnSpc>
                <a:spcPct val="115000"/>
              </a:lnSpc>
              <a:spcBef>
                <a:spcPts val="1256"/>
              </a:spcBef>
              <a:buClr>
                <a:schemeClr val="dk1"/>
              </a:buClr>
              <a:buSzPts val="1100"/>
            </a:pPr>
            <a:r>
              <a:rPr lang="en-US" dirty="0" smtClean="0"/>
              <a:t>Ask who the victim and perpetrator was. </a:t>
            </a:r>
          </a:p>
          <a:p>
            <a:pPr marL="522376" indent="-348251">
              <a:lnSpc>
                <a:spcPct val="115000"/>
              </a:lnSpc>
              <a:spcBef>
                <a:spcPts val="1256"/>
              </a:spcBef>
              <a:buClr>
                <a:schemeClr val="dk1"/>
              </a:buClr>
              <a:buSzPts val="1200"/>
              <a:buChar char="●"/>
            </a:pPr>
            <a:r>
              <a:rPr lang="en-US" dirty="0" smtClean="0"/>
              <a:t>Victim: teenage girl </a:t>
            </a:r>
          </a:p>
          <a:p>
            <a:pPr marL="522376" indent="-348251">
              <a:lnSpc>
                <a:spcPct val="115000"/>
              </a:lnSpc>
              <a:buClr>
                <a:schemeClr val="dk1"/>
              </a:buClr>
              <a:buSzPts val="1200"/>
              <a:buChar char="●"/>
            </a:pPr>
            <a:r>
              <a:rPr lang="en-US" dirty="0" smtClean="0"/>
              <a:t>Accused Perpetrator: William Maurice Saddler</a:t>
            </a:r>
          </a:p>
          <a:p>
            <a:pPr marL="1044753" lvl="1" indent="-348251">
              <a:lnSpc>
                <a:spcPct val="115000"/>
              </a:lnSpc>
              <a:buClr>
                <a:schemeClr val="dk1"/>
              </a:buClr>
              <a:buSzPts val="1200"/>
              <a:buChar char="○"/>
            </a:pPr>
            <a:r>
              <a:rPr lang="en-US" dirty="0" smtClean="0"/>
              <a:t>Ask that although Honey was complicit, could she have been a victim? What indicators would be present that Honey was a victim?</a:t>
            </a:r>
          </a:p>
          <a:p>
            <a:pPr marL="1567129" lvl="2" indent="-348251">
              <a:lnSpc>
                <a:spcPct val="115000"/>
              </a:lnSpc>
              <a:buClr>
                <a:schemeClr val="dk1"/>
              </a:buClr>
              <a:buSzPts val="1200"/>
              <a:buChar char="■"/>
            </a:pPr>
            <a:r>
              <a:rPr lang="en-US" dirty="0" smtClean="0"/>
              <a:t>Tattoos indicating Saddler pimped her</a:t>
            </a:r>
          </a:p>
          <a:p>
            <a:pPr marL="1567129" lvl="2" indent="-348251">
              <a:lnSpc>
                <a:spcPct val="115000"/>
              </a:lnSpc>
              <a:buClr>
                <a:schemeClr val="dk1"/>
              </a:buClr>
              <a:buSzPts val="1200"/>
              <a:buChar char="■"/>
            </a:pPr>
            <a:r>
              <a:rPr lang="en-US" dirty="0" smtClean="0"/>
              <a:t>How she met saddler</a:t>
            </a:r>
          </a:p>
          <a:p>
            <a:pPr marL="1567129" lvl="2" indent="-348251">
              <a:lnSpc>
                <a:spcPct val="115000"/>
              </a:lnSpc>
              <a:buClr>
                <a:schemeClr val="dk1"/>
              </a:buClr>
              <a:buSzPts val="1200"/>
              <a:buChar char="■"/>
            </a:pPr>
            <a:r>
              <a:rPr lang="en-US" dirty="0" smtClean="0"/>
              <a:t>If her boyfriend was abusive AND allowed other men to sexually abuse her for an exchange of goods</a:t>
            </a:r>
          </a:p>
          <a:p>
            <a:pPr>
              <a:lnSpc>
                <a:spcPct val="115000"/>
              </a:lnSpc>
              <a:spcBef>
                <a:spcPts val="1256"/>
              </a:spcBef>
            </a:pPr>
            <a:endParaRPr lang="en-US" dirty="0" smtClean="0"/>
          </a:p>
          <a:p>
            <a:pPr>
              <a:lnSpc>
                <a:spcPct val="115000"/>
              </a:lnSpc>
              <a:spcBef>
                <a:spcPts val="1256"/>
              </a:spcBef>
              <a:buClr>
                <a:schemeClr val="dk1"/>
              </a:buClr>
              <a:buSzPts val="1100"/>
            </a:pPr>
            <a:r>
              <a:rPr lang="en-US" dirty="0" smtClean="0"/>
              <a:t>Trauma-Informed Techniques that could be used:</a:t>
            </a:r>
          </a:p>
          <a:p>
            <a:pPr marL="522376" indent="-348251">
              <a:lnSpc>
                <a:spcPct val="115000"/>
              </a:lnSpc>
              <a:spcBef>
                <a:spcPts val="1256"/>
              </a:spcBef>
              <a:buClr>
                <a:schemeClr val="dk1"/>
              </a:buClr>
              <a:buSzPts val="1200"/>
              <a:buChar char="●"/>
            </a:pPr>
            <a:r>
              <a:rPr lang="en-US" dirty="0" smtClean="0"/>
              <a:t>Hold the interview in a neutral location </a:t>
            </a:r>
          </a:p>
          <a:p>
            <a:pPr marL="522376" indent="-348251">
              <a:lnSpc>
                <a:spcPct val="115000"/>
              </a:lnSpc>
              <a:buClr>
                <a:schemeClr val="dk1"/>
              </a:buClr>
              <a:buSzPts val="1200"/>
              <a:buChar char="●"/>
            </a:pPr>
            <a:r>
              <a:rPr lang="en-US" dirty="0" smtClean="0"/>
              <a:t>Have patience with the victim </a:t>
            </a:r>
          </a:p>
          <a:p>
            <a:pPr marL="522376" indent="-348251">
              <a:lnSpc>
                <a:spcPct val="115000"/>
              </a:lnSpc>
              <a:buClr>
                <a:schemeClr val="dk1"/>
              </a:buClr>
              <a:buSzPts val="1200"/>
              <a:buChar char="●"/>
            </a:pPr>
            <a:r>
              <a:rPr lang="en-US" dirty="0" smtClean="0"/>
              <a:t>Being mindful of the language used with the victim</a:t>
            </a:r>
          </a:p>
          <a:p>
            <a:pPr marL="522376" indent="-348251">
              <a:lnSpc>
                <a:spcPct val="115000"/>
              </a:lnSpc>
              <a:buClr>
                <a:schemeClr val="dk1"/>
              </a:buClr>
              <a:buSzPts val="1200"/>
              <a:buChar char="●"/>
            </a:pPr>
            <a:r>
              <a:rPr lang="en-US" dirty="0" smtClean="0"/>
              <a:t>Referring the victim to the services they need</a:t>
            </a:r>
          </a:p>
          <a:p>
            <a:pPr marL="522376" indent="-348251">
              <a:lnSpc>
                <a:spcPct val="115000"/>
              </a:lnSpc>
              <a:buClr>
                <a:schemeClr val="dk1"/>
              </a:buClr>
              <a:buSzPts val="1200"/>
              <a:buChar char="●"/>
            </a:pPr>
            <a:r>
              <a:rPr lang="en-US" dirty="0" smtClean="0"/>
              <a:t>Ensuring the victim’s rights are protected</a:t>
            </a:r>
          </a:p>
          <a:p>
            <a:pPr>
              <a:lnSpc>
                <a:spcPct val="115000"/>
              </a:lnSpc>
              <a:spcBef>
                <a:spcPts val="1256"/>
              </a:spcBef>
              <a:buClr>
                <a:schemeClr val="dk1"/>
              </a:buClr>
              <a:buSzPts val="1100"/>
            </a:pPr>
            <a:r>
              <a:rPr lang="en-US" dirty="0" smtClean="0"/>
              <a:t>Resources for the victim: </a:t>
            </a:r>
          </a:p>
          <a:p>
            <a:pPr marL="522376" indent="-348251">
              <a:lnSpc>
                <a:spcPct val="115000"/>
              </a:lnSpc>
              <a:spcBef>
                <a:spcPts val="1256"/>
              </a:spcBef>
              <a:buClr>
                <a:schemeClr val="dk1"/>
              </a:buClr>
              <a:buSzPts val="1200"/>
              <a:buChar char="●"/>
            </a:pPr>
            <a:r>
              <a:rPr lang="en-US" dirty="0" smtClean="0"/>
              <a:t>Substance abuse program</a:t>
            </a:r>
          </a:p>
          <a:p>
            <a:pPr marL="522376" indent="-348251">
              <a:lnSpc>
                <a:spcPct val="115000"/>
              </a:lnSpc>
              <a:buClr>
                <a:schemeClr val="dk1"/>
              </a:buClr>
              <a:buSzPts val="1200"/>
              <a:buChar char="●"/>
            </a:pPr>
            <a:r>
              <a:rPr lang="en-US" dirty="0" smtClean="0"/>
              <a:t>Mental Health program/Counseling</a:t>
            </a:r>
          </a:p>
          <a:p>
            <a:pPr marL="522376" indent="-348251">
              <a:lnSpc>
                <a:spcPct val="115000"/>
              </a:lnSpc>
              <a:buClr>
                <a:schemeClr val="dk1"/>
              </a:buClr>
              <a:buSzPts val="1200"/>
              <a:buChar char="●"/>
            </a:pPr>
            <a:r>
              <a:rPr lang="en-US" dirty="0" smtClean="0"/>
              <a:t>Physical Health </a:t>
            </a:r>
          </a:p>
          <a:p>
            <a:pPr marL="1044753" lvl="1" indent="-348251">
              <a:lnSpc>
                <a:spcPct val="115000"/>
              </a:lnSpc>
              <a:buClr>
                <a:schemeClr val="dk1"/>
              </a:buClr>
              <a:buSzPts val="1200"/>
              <a:buChar char="○"/>
            </a:pPr>
            <a:r>
              <a:rPr lang="en-US" dirty="0" smtClean="0"/>
              <a:t>Gynecologist </a:t>
            </a:r>
          </a:p>
          <a:p>
            <a:pPr marL="1044753" lvl="1" indent="-348251">
              <a:lnSpc>
                <a:spcPct val="115000"/>
              </a:lnSpc>
              <a:buClr>
                <a:schemeClr val="dk1"/>
              </a:buClr>
              <a:buSzPts val="1200"/>
              <a:buChar char="○"/>
            </a:pPr>
            <a:r>
              <a:rPr lang="en-US" dirty="0" smtClean="0"/>
              <a:t>Primary care doctor </a:t>
            </a:r>
          </a:p>
          <a:p>
            <a:pPr marL="522376" indent="-348251">
              <a:lnSpc>
                <a:spcPct val="115000"/>
              </a:lnSpc>
              <a:buClr>
                <a:schemeClr val="dk1"/>
              </a:buClr>
              <a:buSzPts val="1200"/>
              <a:buChar char="●"/>
            </a:pPr>
            <a:r>
              <a:rPr lang="en-US" dirty="0" smtClean="0"/>
              <a:t>Child Protective Services</a:t>
            </a:r>
          </a:p>
          <a:p>
            <a:pPr marL="1044753" lvl="1" indent="-348251">
              <a:lnSpc>
                <a:spcPct val="115000"/>
              </a:lnSpc>
              <a:buClr>
                <a:schemeClr val="dk1"/>
              </a:buClr>
              <a:buSzPts val="1200"/>
              <a:buChar char="○"/>
            </a:pPr>
            <a:r>
              <a:rPr lang="en-US" dirty="0" smtClean="0"/>
              <a:t>Reunification with family or foster care? </a:t>
            </a:r>
          </a:p>
          <a:p>
            <a:pPr marL="522376" indent="-348251">
              <a:lnSpc>
                <a:spcPct val="115000"/>
              </a:lnSpc>
              <a:buClr>
                <a:schemeClr val="dk1"/>
              </a:buClr>
              <a:buSzPts val="1200"/>
              <a:buChar char="●"/>
            </a:pPr>
            <a:r>
              <a:rPr lang="en-US" dirty="0" smtClean="0"/>
              <a:t>Government assistance programs for survivors</a:t>
            </a:r>
          </a:p>
          <a:p>
            <a:pPr marL="522376" indent="-348251">
              <a:lnSpc>
                <a:spcPct val="115000"/>
              </a:lnSpc>
              <a:buClr>
                <a:schemeClr val="dk1"/>
              </a:buClr>
              <a:buSzPts val="1200"/>
              <a:buChar char="●"/>
            </a:pPr>
            <a:r>
              <a:rPr lang="en-US" dirty="0" smtClean="0"/>
              <a:t>Survivor-leader programs</a:t>
            </a:r>
          </a:p>
          <a:p>
            <a:pPr marL="1044753" lvl="1" indent="-348251">
              <a:lnSpc>
                <a:spcPct val="115000"/>
              </a:lnSpc>
              <a:buClr>
                <a:schemeClr val="dk1"/>
              </a:buClr>
              <a:buSzPts val="1200"/>
              <a:buChar char="○"/>
            </a:pPr>
            <a:r>
              <a:rPr lang="en-US" dirty="0" smtClean="0"/>
              <a:t>These programs connect a previous survivor of trafficking who has completed the justice process with a newly identified victim.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475" tIns="52237" rIns="104475" bIns="52237">
            <a:normAutofit fontScale="25000" lnSpcReduction="20000"/>
          </a:bodyPr>
          <a:lstStyle/>
          <a:p>
            <a:pPr>
              <a:lnSpc>
                <a:spcPct val="115000"/>
              </a:lnSpc>
            </a:pPr>
            <a:r>
              <a:rPr lang="en-US" sz="1400" dirty="0">
                <a:solidFill>
                  <a:schemeClr val="dk1"/>
                </a:solidFill>
              </a:rPr>
              <a:t>Have someone read the scenario off of the slide.</a:t>
            </a:r>
          </a:p>
          <a:p>
            <a:pPr>
              <a:lnSpc>
                <a:spcPct val="115000"/>
              </a:lnSpc>
            </a:pPr>
            <a:endParaRPr lang="en-US" sz="1400" dirty="0">
              <a:solidFill>
                <a:schemeClr val="dk1"/>
              </a:solidFill>
            </a:endParaRPr>
          </a:p>
          <a:p>
            <a:pPr>
              <a:lnSpc>
                <a:spcPct val="115000"/>
              </a:lnSpc>
              <a:buClr>
                <a:schemeClr val="dk1"/>
              </a:buClr>
              <a:buSzPts val="1100"/>
            </a:pPr>
            <a:r>
              <a:rPr lang="en-US" sz="1400" dirty="0">
                <a:solidFill>
                  <a:schemeClr val="dk1"/>
                </a:solidFill>
              </a:rPr>
              <a:t>After allowing time to think, take a vote about whether this is human trafficking or another crime.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475" tIns="52237" rIns="104475" bIns="52237">
            <a:normAutofit fontScale="25000" lnSpcReduction="20000"/>
          </a:bodyPr>
          <a:lstStyle/>
          <a:p>
            <a:pPr>
              <a:lnSpc>
                <a:spcPct val="115000"/>
              </a:lnSpc>
              <a:buClr>
                <a:schemeClr val="dk1"/>
              </a:buClr>
              <a:buSzPts val="1100"/>
            </a:pPr>
            <a:r>
              <a:rPr lang="en-US" dirty="0" smtClean="0"/>
              <a:t>State that the case is human trafficking. </a:t>
            </a:r>
          </a:p>
          <a:p>
            <a:pPr>
              <a:lnSpc>
                <a:spcPct val="115000"/>
              </a:lnSpc>
              <a:buClr>
                <a:schemeClr val="dk1"/>
              </a:buClr>
              <a:buSzPts val="1100"/>
            </a:pPr>
            <a:endParaRPr lang="en-US" dirty="0" smtClean="0"/>
          </a:p>
          <a:p>
            <a:pPr>
              <a:lnSpc>
                <a:spcPct val="115000"/>
              </a:lnSpc>
              <a:spcBef>
                <a:spcPts val="1256"/>
              </a:spcBef>
              <a:buClr>
                <a:schemeClr val="dk1"/>
              </a:buClr>
              <a:buSzPts val="1100"/>
            </a:pPr>
            <a:r>
              <a:rPr lang="en-US" dirty="0" smtClean="0"/>
              <a:t>Ask the officers to state the indicators/red flags. If not mentioned, point these out:</a:t>
            </a:r>
          </a:p>
          <a:p>
            <a:pPr marL="522376" indent="-348251">
              <a:lnSpc>
                <a:spcPct val="115000"/>
              </a:lnSpc>
              <a:spcBef>
                <a:spcPts val="1256"/>
              </a:spcBef>
              <a:buClr>
                <a:schemeClr val="dk1"/>
              </a:buClr>
              <a:buSzPts val="1200"/>
              <a:buChar char="●"/>
            </a:pPr>
            <a:r>
              <a:rPr lang="en-US" dirty="0" smtClean="0"/>
              <a:t>Although the victim consensually entered the U.S., force was used to make her stay </a:t>
            </a:r>
          </a:p>
          <a:p>
            <a:pPr marL="522376" indent="-348251">
              <a:lnSpc>
                <a:spcPct val="115000"/>
              </a:lnSpc>
              <a:buClr>
                <a:schemeClr val="dk1"/>
              </a:buClr>
              <a:buSzPts val="1200"/>
              <a:buChar char="●"/>
            </a:pPr>
            <a:r>
              <a:rPr lang="en-US" dirty="0" smtClean="0"/>
              <a:t>The perpetrator confiscated her legal documents </a:t>
            </a:r>
          </a:p>
          <a:p>
            <a:pPr marL="1044753" lvl="1" indent="-348251">
              <a:lnSpc>
                <a:spcPct val="115000"/>
              </a:lnSpc>
              <a:buClr>
                <a:schemeClr val="dk1"/>
              </a:buClr>
              <a:buSzPts val="1200"/>
              <a:buChar char="○"/>
            </a:pPr>
            <a:r>
              <a:rPr lang="en-US" dirty="0" smtClean="0"/>
              <a:t>Coercive tactic </a:t>
            </a:r>
          </a:p>
          <a:p>
            <a:pPr marL="522376" indent="-348251">
              <a:lnSpc>
                <a:spcPct val="115000"/>
              </a:lnSpc>
              <a:buClr>
                <a:schemeClr val="dk1"/>
              </a:buClr>
              <a:buSzPts val="1200"/>
              <a:buChar char="●"/>
            </a:pPr>
            <a:r>
              <a:rPr lang="en-US" dirty="0" smtClean="0"/>
              <a:t>Red flags:</a:t>
            </a:r>
          </a:p>
          <a:p>
            <a:pPr marL="1044753" lvl="1" indent="-348251">
              <a:lnSpc>
                <a:spcPct val="115000"/>
              </a:lnSpc>
              <a:buClr>
                <a:schemeClr val="dk1"/>
              </a:buClr>
              <a:buSzPts val="1200"/>
              <a:buChar char="○"/>
            </a:pPr>
            <a:r>
              <a:rPr lang="en-US" dirty="0" smtClean="0"/>
              <a:t>Victim lived with accused perpetrator </a:t>
            </a:r>
          </a:p>
          <a:p>
            <a:pPr marL="1044753" lvl="1" indent="-348251">
              <a:lnSpc>
                <a:spcPct val="115000"/>
              </a:lnSpc>
              <a:buClr>
                <a:schemeClr val="dk1"/>
              </a:buClr>
              <a:buSzPts val="1200"/>
              <a:buChar char="○"/>
            </a:pPr>
            <a:r>
              <a:rPr lang="en-US" dirty="0" smtClean="0"/>
              <a:t>Victim was not familiar with surroundings or culture </a:t>
            </a:r>
          </a:p>
          <a:p>
            <a:pPr marL="1044753" lvl="1" indent="-348251">
              <a:lnSpc>
                <a:spcPct val="115000"/>
              </a:lnSpc>
              <a:buClr>
                <a:schemeClr val="dk1"/>
              </a:buClr>
              <a:buSzPts val="1200"/>
              <a:buChar char="○"/>
            </a:pPr>
            <a:r>
              <a:rPr lang="en-US" dirty="0" smtClean="0"/>
              <a:t>Victim had marks from physical abuse </a:t>
            </a:r>
          </a:p>
          <a:p>
            <a:pPr>
              <a:lnSpc>
                <a:spcPct val="115000"/>
              </a:lnSpc>
              <a:spcBef>
                <a:spcPts val="1256"/>
              </a:spcBef>
              <a:buClr>
                <a:schemeClr val="dk1"/>
              </a:buClr>
              <a:buSzPts val="1100"/>
            </a:pPr>
            <a:r>
              <a:rPr lang="en-US" dirty="0" smtClean="0"/>
              <a:t>Ask who the victim and accused perpetrator was. </a:t>
            </a:r>
          </a:p>
          <a:p>
            <a:pPr marL="522376" indent="-348251">
              <a:lnSpc>
                <a:spcPct val="115000"/>
              </a:lnSpc>
              <a:spcBef>
                <a:spcPts val="1256"/>
              </a:spcBef>
              <a:buClr>
                <a:schemeClr val="dk1"/>
              </a:buClr>
              <a:buSzPts val="1200"/>
              <a:buChar char="●"/>
            </a:pPr>
            <a:r>
              <a:rPr lang="en-US" dirty="0" smtClean="0"/>
              <a:t>Victim: F.L. </a:t>
            </a:r>
          </a:p>
          <a:p>
            <a:pPr marL="522376" indent="-348251">
              <a:lnSpc>
                <a:spcPct val="115000"/>
              </a:lnSpc>
              <a:buClr>
                <a:schemeClr val="dk1"/>
              </a:buClr>
              <a:buSzPts val="1200"/>
              <a:buChar char="●"/>
            </a:pPr>
            <a:r>
              <a:rPr lang="en-US" dirty="0" smtClean="0"/>
              <a:t>Accused perpetrator: Huang</a:t>
            </a:r>
          </a:p>
          <a:p>
            <a:pPr>
              <a:lnSpc>
                <a:spcPct val="115000"/>
              </a:lnSpc>
              <a:spcBef>
                <a:spcPts val="1256"/>
              </a:spcBef>
              <a:buClr>
                <a:schemeClr val="dk1"/>
              </a:buClr>
              <a:buSzPts val="1100"/>
            </a:pPr>
            <a:r>
              <a:rPr lang="en-US" dirty="0" smtClean="0"/>
              <a:t>Trauma-informed techniques that could be used:</a:t>
            </a:r>
          </a:p>
          <a:p>
            <a:pPr marL="522376" indent="-348251">
              <a:lnSpc>
                <a:spcPct val="115000"/>
              </a:lnSpc>
              <a:spcBef>
                <a:spcPts val="1256"/>
              </a:spcBef>
              <a:buClr>
                <a:schemeClr val="dk1"/>
              </a:buClr>
              <a:buSzPts val="1200"/>
              <a:buChar char="●"/>
            </a:pPr>
            <a:r>
              <a:rPr lang="en-US" dirty="0" smtClean="0"/>
              <a:t>Hold the interview in a neutral location </a:t>
            </a:r>
          </a:p>
          <a:p>
            <a:pPr marL="522376" indent="-348251">
              <a:lnSpc>
                <a:spcPct val="115000"/>
              </a:lnSpc>
              <a:buClr>
                <a:schemeClr val="dk1"/>
              </a:buClr>
              <a:buSzPts val="1200"/>
              <a:buChar char="●"/>
            </a:pPr>
            <a:r>
              <a:rPr lang="en-US" dirty="0" smtClean="0"/>
              <a:t>Have patience with the victim </a:t>
            </a:r>
          </a:p>
          <a:p>
            <a:pPr marL="522376" indent="-348251">
              <a:lnSpc>
                <a:spcPct val="115000"/>
              </a:lnSpc>
              <a:buClr>
                <a:schemeClr val="dk1"/>
              </a:buClr>
              <a:buSzPts val="1200"/>
              <a:buChar char="●"/>
            </a:pPr>
            <a:r>
              <a:rPr lang="en-US" dirty="0" smtClean="0"/>
              <a:t>Being mindful of the language used with the victim</a:t>
            </a:r>
          </a:p>
          <a:p>
            <a:pPr marL="522376" indent="-348251">
              <a:lnSpc>
                <a:spcPct val="115000"/>
              </a:lnSpc>
              <a:buClr>
                <a:schemeClr val="dk1"/>
              </a:buClr>
              <a:buSzPts val="1200"/>
              <a:buChar char="●"/>
            </a:pPr>
            <a:r>
              <a:rPr lang="en-US" dirty="0" smtClean="0"/>
              <a:t>Referring the victim to the services they need</a:t>
            </a:r>
          </a:p>
          <a:p>
            <a:pPr marL="522376" indent="-348251">
              <a:lnSpc>
                <a:spcPct val="115000"/>
              </a:lnSpc>
              <a:buClr>
                <a:schemeClr val="dk1"/>
              </a:buClr>
              <a:buSzPts val="1200"/>
              <a:buChar char="●"/>
            </a:pPr>
            <a:r>
              <a:rPr lang="en-US" dirty="0" smtClean="0"/>
              <a:t>Ensuring the victim’s rights are protected</a:t>
            </a:r>
          </a:p>
          <a:p>
            <a:pPr marL="522376" indent="-348251">
              <a:lnSpc>
                <a:spcPct val="115000"/>
              </a:lnSpc>
              <a:buClr>
                <a:schemeClr val="dk1"/>
              </a:buClr>
              <a:buSzPts val="1200"/>
              <a:buChar char="●"/>
            </a:pPr>
            <a:r>
              <a:rPr lang="en-US" dirty="0" smtClean="0"/>
              <a:t>Being sensitive to victim’s cultural differences</a:t>
            </a:r>
          </a:p>
          <a:p>
            <a:pPr>
              <a:lnSpc>
                <a:spcPct val="115000"/>
              </a:lnSpc>
              <a:spcBef>
                <a:spcPts val="1256"/>
              </a:spcBef>
              <a:buClr>
                <a:schemeClr val="dk1"/>
              </a:buClr>
              <a:buSzPts val="1100"/>
            </a:pPr>
            <a:r>
              <a:rPr lang="en-US" dirty="0" smtClean="0"/>
              <a:t>Resources for the victim: </a:t>
            </a:r>
          </a:p>
          <a:p>
            <a:pPr marL="522376" indent="-348251">
              <a:lnSpc>
                <a:spcPct val="115000"/>
              </a:lnSpc>
              <a:spcBef>
                <a:spcPts val="1256"/>
              </a:spcBef>
              <a:buClr>
                <a:schemeClr val="dk1"/>
              </a:buClr>
              <a:buSzPts val="1200"/>
              <a:buChar char="●"/>
            </a:pPr>
            <a:r>
              <a:rPr lang="en-US" dirty="0" smtClean="0"/>
              <a:t>Mental Health program/Counseling</a:t>
            </a:r>
          </a:p>
          <a:p>
            <a:pPr marL="522376" indent="-348251">
              <a:lnSpc>
                <a:spcPct val="115000"/>
              </a:lnSpc>
              <a:buClr>
                <a:schemeClr val="dk1"/>
              </a:buClr>
              <a:buSzPts val="1200"/>
              <a:buChar char="●"/>
            </a:pPr>
            <a:r>
              <a:rPr lang="en-US" dirty="0" smtClean="0"/>
              <a:t>Physical Health </a:t>
            </a:r>
          </a:p>
          <a:p>
            <a:pPr marL="1044753" lvl="1" indent="-348251">
              <a:lnSpc>
                <a:spcPct val="115000"/>
              </a:lnSpc>
              <a:buClr>
                <a:schemeClr val="dk1"/>
              </a:buClr>
              <a:buSzPts val="1200"/>
              <a:buChar char="○"/>
            </a:pPr>
            <a:r>
              <a:rPr lang="en-US" dirty="0" smtClean="0"/>
              <a:t>Primary care doctor </a:t>
            </a:r>
          </a:p>
          <a:p>
            <a:pPr marL="522376" indent="-348251">
              <a:lnSpc>
                <a:spcPct val="115000"/>
              </a:lnSpc>
              <a:buClr>
                <a:schemeClr val="dk1"/>
              </a:buClr>
              <a:buSzPts val="1200"/>
              <a:buChar char="●"/>
            </a:pPr>
            <a:r>
              <a:rPr lang="en-US" dirty="0" smtClean="0"/>
              <a:t>Immigration services </a:t>
            </a:r>
          </a:p>
          <a:p>
            <a:pPr marL="522376" indent="-348251">
              <a:lnSpc>
                <a:spcPct val="115000"/>
              </a:lnSpc>
              <a:buClr>
                <a:schemeClr val="dk1"/>
              </a:buClr>
              <a:buSzPts val="1200"/>
              <a:buChar char="●"/>
            </a:pPr>
            <a:r>
              <a:rPr lang="en-US" dirty="0" smtClean="0"/>
              <a:t>Government assistance programs for survivors</a:t>
            </a:r>
          </a:p>
          <a:p>
            <a:pPr marL="522376" indent="-348251">
              <a:lnSpc>
                <a:spcPct val="115000"/>
              </a:lnSpc>
              <a:buClr>
                <a:schemeClr val="dk1"/>
              </a:buClr>
              <a:buSzPts val="1200"/>
              <a:buChar char="●"/>
            </a:pPr>
            <a:r>
              <a:rPr lang="en-US" dirty="0" smtClean="0"/>
              <a:t>Survivor-leader programs</a:t>
            </a:r>
          </a:p>
          <a:p>
            <a:pPr marL="1044753" lvl="1" indent="-348251">
              <a:lnSpc>
                <a:spcPct val="115000"/>
              </a:lnSpc>
              <a:buClr>
                <a:schemeClr val="dk1"/>
              </a:buClr>
              <a:buSzPts val="1200"/>
              <a:buChar char="○"/>
            </a:pPr>
            <a:r>
              <a:rPr lang="en-US" dirty="0" smtClean="0"/>
              <a:t>These programs connect a previous survivor of trafficking who has completed the justice process with a newly identified victim.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475" tIns="52237" rIns="104475" bIns="52237">
            <a:normAutofit fontScale="25000" lnSpcReduction="20000"/>
          </a:bodyPr>
          <a:lstStyle/>
          <a:p>
            <a:pPr>
              <a:lnSpc>
                <a:spcPct val="115000"/>
              </a:lnSpc>
            </a:pPr>
            <a:r>
              <a:rPr lang="en-US" sz="1400" dirty="0">
                <a:solidFill>
                  <a:schemeClr val="dk1"/>
                </a:solidFill>
              </a:rPr>
              <a:t>Briefly remind the officers that victims of human trafficking often have extensive trauma in addition to being trafficked. Thus, it is imperative to use empathy and patience when working with victims. </a:t>
            </a:r>
          </a:p>
          <a:p>
            <a:pPr>
              <a:lnSpc>
                <a:spcPct val="115000"/>
              </a:lnSpc>
            </a:pPr>
            <a:endParaRPr lang="en-US" sz="1400" dirty="0">
              <a:solidFill>
                <a:schemeClr val="dk1"/>
              </a:solidFill>
            </a:endParaRPr>
          </a:p>
          <a:p>
            <a:pPr>
              <a:lnSpc>
                <a:spcPct val="115000"/>
              </a:lnSpc>
            </a:pPr>
            <a:r>
              <a:rPr lang="en-US" sz="1400" dirty="0">
                <a:solidFill>
                  <a:schemeClr val="dk1"/>
                </a:solidFill>
              </a:rPr>
              <a:t>In addition, to prevent burnout or secondary traumatic stress, the officers need to be aware of their own physical and emotional health. At the very least they should be regularly: </a:t>
            </a:r>
          </a:p>
          <a:p>
            <a:pPr marL="522376" indent="-348251">
              <a:lnSpc>
                <a:spcPct val="115000"/>
              </a:lnSpc>
              <a:buClr>
                <a:schemeClr val="dk1"/>
              </a:buClr>
              <a:buSzPts val="1200"/>
              <a:buChar char="●"/>
            </a:pPr>
            <a:r>
              <a:rPr lang="en-US" sz="1400" dirty="0">
                <a:solidFill>
                  <a:schemeClr val="dk1"/>
                </a:solidFill>
              </a:rPr>
              <a:t>Eating healthy </a:t>
            </a:r>
          </a:p>
          <a:p>
            <a:pPr marL="522376" indent="-348251">
              <a:lnSpc>
                <a:spcPct val="115000"/>
              </a:lnSpc>
              <a:buClr>
                <a:schemeClr val="dk1"/>
              </a:buClr>
              <a:buSzPts val="1200"/>
              <a:buChar char="●"/>
            </a:pPr>
            <a:r>
              <a:rPr lang="en-US" sz="1400" dirty="0">
                <a:solidFill>
                  <a:schemeClr val="dk1"/>
                </a:solidFill>
              </a:rPr>
              <a:t>Exercising </a:t>
            </a:r>
          </a:p>
          <a:p>
            <a:pPr marL="522376" indent="-348251">
              <a:lnSpc>
                <a:spcPct val="115000"/>
              </a:lnSpc>
              <a:buClr>
                <a:schemeClr val="dk1"/>
              </a:buClr>
              <a:buSzPts val="1200"/>
              <a:buChar char="●"/>
            </a:pPr>
            <a:r>
              <a:rPr lang="en-US" sz="1400" dirty="0">
                <a:solidFill>
                  <a:schemeClr val="dk1"/>
                </a:solidFill>
              </a:rPr>
              <a:t>Sleeping well</a:t>
            </a:r>
          </a:p>
          <a:p>
            <a:pPr marL="522376" indent="-348251">
              <a:lnSpc>
                <a:spcPct val="115000"/>
              </a:lnSpc>
              <a:buClr>
                <a:schemeClr val="dk1"/>
              </a:buClr>
              <a:buSzPts val="1200"/>
              <a:buChar char="●"/>
            </a:pPr>
            <a:r>
              <a:rPr lang="en-US" sz="1400" dirty="0">
                <a:solidFill>
                  <a:schemeClr val="dk1"/>
                </a:solidFill>
              </a:rPr>
              <a:t>Spending quality time with friends and family </a:t>
            </a:r>
            <a:endParaRPr lang="en-US" sz="14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475" tIns="52237" rIns="104475" bIns="52237">
            <a:normAutofit fontScale="25000" lnSpcReduction="20000"/>
          </a:bodyPr>
          <a:lstStyle/>
          <a:p>
            <a:pPr>
              <a:lnSpc>
                <a:spcPct val="115000"/>
              </a:lnSpc>
              <a:buClr>
                <a:schemeClr val="dk1"/>
              </a:buClr>
              <a:buSzPts val="1100"/>
            </a:pPr>
            <a:r>
              <a:rPr lang="en-US" sz="1400" dirty="0">
                <a:solidFill>
                  <a:schemeClr val="dk1"/>
                </a:solidFill>
              </a:rPr>
              <a:t>Let the officers know that handouts on these topics will be passed out over the coming weeks. </a:t>
            </a:r>
          </a:p>
          <a:p>
            <a:pPr>
              <a:lnSpc>
                <a:spcPct val="115000"/>
              </a:lnSpc>
              <a:buClr>
                <a:schemeClr val="dk1"/>
              </a:buClr>
              <a:buSzPts val="1100"/>
            </a:pPr>
            <a:endParaRPr lang="en-US" sz="1400" dirty="0">
              <a:solidFill>
                <a:schemeClr val="dk1"/>
              </a:solidFill>
            </a:endParaRPr>
          </a:p>
          <a:p>
            <a:pPr>
              <a:lnSpc>
                <a:spcPct val="115000"/>
              </a:lnSpc>
              <a:buClr>
                <a:schemeClr val="dk1"/>
              </a:buClr>
              <a:buSzPts val="1100"/>
            </a:pPr>
            <a:r>
              <a:rPr lang="en-US" sz="1400" dirty="0">
                <a:solidFill>
                  <a:schemeClr val="dk1"/>
                </a:solidFill>
              </a:rPr>
              <a:t>Ask if the officers still have any questions about human trafficking that the training did not cover. If the answer is unknown, tell them you will contact the FSU office to get an answer. You can contact us at (850)-644-6303 </a:t>
            </a:r>
            <a:endParaRPr lang="en-US"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980B3F"/>
                </a:solidFill>
                <a:latin typeface="Nirmala UI Semilight"/>
                <a:cs typeface="Nirmala UI Semilight"/>
              </a:defRPr>
            </a:lvl1pPr>
          </a:lstStyle>
          <a:p>
            <a:endParaRPr/>
          </a:p>
        </p:txBody>
      </p:sp>
      <p:sp>
        <p:nvSpPr>
          <p:cNvPr id="3" name="Holder 3"/>
          <p:cNvSpPr>
            <a:spLocks noGrp="1"/>
          </p:cNvSpPr>
          <p:nvPr>
            <p:ph type="body" idx="1"/>
          </p:nvPr>
        </p:nvSpPr>
        <p:spPr/>
        <p:txBody>
          <a:bodyPr lIns="0" tIns="0" rIns="0" bIns="0"/>
          <a:lstStyle>
            <a:lvl1pPr>
              <a:defRPr sz="2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980B3F"/>
                </a:solidFill>
                <a:latin typeface="Nirmala UI Semilight"/>
                <a:cs typeface="Nirmala UI Semilight"/>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921924" y="1326809"/>
            <a:ext cx="3821429" cy="2869565"/>
          </a:xfrm>
          <a:prstGeom prst="rect">
            <a:avLst/>
          </a:prstGeom>
        </p:spPr>
        <p:txBody>
          <a:bodyPr wrap="square" lIns="0" tIns="0" rIns="0" bIns="0">
            <a:spAutoFit/>
          </a:bodyPr>
          <a:lstStyle>
            <a:lvl1pPr>
              <a:defRPr sz="22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4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980B3F"/>
                </a:solidFill>
                <a:latin typeface="Nirmala UI Semilight"/>
                <a:cs typeface="Nirmala UI Semi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045964"/>
            <a:ext cx="9144000" cy="97790"/>
          </a:xfrm>
          <a:custGeom>
            <a:avLst/>
            <a:gdLst/>
            <a:ahLst/>
            <a:cxnLst/>
            <a:rect l="l" t="t" r="r" b="b"/>
            <a:pathLst>
              <a:path w="9144000" h="97789">
                <a:moveTo>
                  <a:pt x="0" y="97536"/>
                </a:moveTo>
                <a:lnTo>
                  <a:pt x="9144000" y="97536"/>
                </a:lnTo>
                <a:lnTo>
                  <a:pt x="9144000" y="0"/>
                </a:lnTo>
                <a:lnTo>
                  <a:pt x="0" y="0"/>
                </a:lnTo>
                <a:lnTo>
                  <a:pt x="0" y="97536"/>
                </a:lnTo>
                <a:close/>
              </a:path>
            </a:pathLst>
          </a:custGeom>
          <a:solidFill>
            <a:srgbClr val="CCA677"/>
          </a:solidFill>
        </p:spPr>
        <p:txBody>
          <a:bodyPr wrap="square" lIns="0" tIns="0" rIns="0" bIns="0" rtlCol="0"/>
          <a:lstStyle/>
          <a:p>
            <a:endParaRPr/>
          </a:p>
        </p:txBody>
      </p:sp>
      <p:sp>
        <p:nvSpPr>
          <p:cNvPr id="17" name="bk object 17"/>
          <p:cNvSpPr/>
          <p:nvPr/>
        </p:nvSpPr>
        <p:spPr>
          <a:xfrm>
            <a:off x="2859023" y="493776"/>
            <a:ext cx="3425951" cy="3424427"/>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045964"/>
            <a:ext cx="9144000" cy="97790"/>
          </a:xfrm>
          <a:custGeom>
            <a:avLst/>
            <a:gdLst/>
            <a:ahLst/>
            <a:cxnLst/>
            <a:rect l="l" t="t" r="r" b="b"/>
            <a:pathLst>
              <a:path w="9144000" h="97789">
                <a:moveTo>
                  <a:pt x="0" y="97536"/>
                </a:moveTo>
                <a:lnTo>
                  <a:pt x="9144000" y="97536"/>
                </a:lnTo>
                <a:lnTo>
                  <a:pt x="9144000" y="0"/>
                </a:lnTo>
                <a:lnTo>
                  <a:pt x="0" y="0"/>
                </a:lnTo>
                <a:lnTo>
                  <a:pt x="0" y="97536"/>
                </a:lnTo>
                <a:close/>
              </a:path>
            </a:pathLst>
          </a:custGeom>
          <a:solidFill>
            <a:srgbClr val="CCA677"/>
          </a:solidFill>
        </p:spPr>
        <p:txBody>
          <a:bodyPr wrap="square" lIns="0" tIns="0" rIns="0" bIns="0" rtlCol="0"/>
          <a:lstStyle/>
          <a:p>
            <a:endParaRPr/>
          </a:p>
        </p:txBody>
      </p:sp>
      <p:sp>
        <p:nvSpPr>
          <p:cNvPr id="2" name="Holder 2"/>
          <p:cNvSpPr>
            <a:spLocks noGrp="1"/>
          </p:cNvSpPr>
          <p:nvPr>
            <p:ph type="title"/>
          </p:nvPr>
        </p:nvSpPr>
        <p:spPr>
          <a:xfrm>
            <a:off x="1935226" y="316427"/>
            <a:ext cx="5273547" cy="584835"/>
          </a:xfrm>
          <a:prstGeom prst="rect">
            <a:avLst/>
          </a:prstGeom>
        </p:spPr>
        <p:txBody>
          <a:bodyPr wrap="square" lIns="0" tIns="0" rIns="0" bIns="0">
            <a:spAutoFit/>
          </a:bodyPr>
          <a:lstStyle>
            <a:lvl1pPr>
              <a:defRPr sz="3600" b="0" i="0">
                <a:solidFill>
                  <a:srgbClr val="980B3F"/>
                </a:solidFill>
                <a:latin typeface="Nirmala UI Semilight"/>
                <a:cs typeface="Nirmala UI Semilight"/>
              </a:defRPr>
            </a:lvl1pPr>
          </a:lstStyle>
          <a:p>
            <a:endParaRPr/>
          </a:p>
        </p:txBody>
      </p:sp>
      <p:sp>
        <p:nvSpPr>
          <p:cNvPr id="3" name="Holder 3"/>
          <p:cNvSpPr>
            <a:spLocks noGrp="1"/>
          </p:cNvSpPr>
          <p:nvPr>
            <p:ph type="body" idx="1"/>
          </p:nvPr>
        </p:nvSpPr>
        <p:spPr>
          <a:xfrm>
            <a:off x="503798" y="1216009"/>
            <a:ext cx="8201025" cy="1534160"/>
          </a:xfrm>
          <a:prstGeom prst="rect">
            <a:avLst/>
          </a:prstGeom>
        </p:spPr>
        <p:txBody>
          <a:bodyPr wrap="square" lIns="0" tIns="0" rIns="0" bIns="0">
            <a:spAutoFit/>
          </a:bodyPr>
          <a:lstStyle>
            <a:lvl1pPr>
              <a:defRPr sz="2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4/16/2018</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nationaltoolkit.csw.fsu.edu/"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ewsobserver.com/news/local/crime/article208055344.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justice.gov/usao-mn/pr/woodbury-woman-pleads-guilty-labor-trafficking-cas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4668" y="1161457"/>
            <a:ext cx="6197600" cy="2248535"/>
          </a:xfrm>
          <a:prstGeom prst="rect">
            <a:avLst/>
          </a:prstGeom>
        </p:spPr>
        <p:txBody>
          <a:bodyPr vert="horz" wrap="square" lIns="0" tIns="0" rIns="0" bIns="0" rtlCol="0">
            <a:spAutoFit/>
          </a:bodyPr>
          <a:lstStyle/>
          <a:p>
            <a:pPr marL="12700" marR="5080" indent="-3175" algn="ctr">
              <a:lnSpc>
                <a:spcPct val="114999"/>
              </a:lnSpc>
            </a:pPr>
            <a:r>
              <a:rPr sz="4200" spc="-5" dirty="0"/>
              <a:t>THE NATIONAL  PREVENTION TOOLKIT</a:t>
            </a:r>
            <a:r>
              <a:rPr sz="4200" spc="-60" dirty="0"/>
              <a:t> </a:t>
            </a:r>
            <a:r>
              <a:rPr sz="4200" spc="-5" dirty="0"/>
              <a:t>ON  </a:t>
            </a:r>
            <a:r>
              <a:rPr sz="4200" dirty="0"/>
              <a:t>HUMAN</a:t>
            </a:r>
            <a:r>
              <a:rPr sz="4200" spc="-85" dirty="0"/>
              <a:t> </a:t>
            </a:r>
            <a:r>
              <a:rPr sz="4200" spc="-5" dirty="0"/>
              <a:t>TRAFFICKING</a:t>
            </a:r>
            <a:endParaRPr sz="4200"/>
          </a:p>
        </p:txBody>
      </p:sp>
      <p:sp>
        <p:nvSpPr>
          <p:cNvPr id="3" name="object 3"/>
          <p:cNvSpPr/>
          <p:nvPr/>
        </p:nvSpPr>
        <p:spPr>
          <a:xfrm>
            <a:off x="8581643" y="4562855"/>
            <a:ext cx="501395" cy="4998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361182" y="3795518"/>
            <a:ext cx="2424430" cy="9525"/>
          </a:xfrm>
          <a:custGeom>
            <a:avLst/>
            <a:gdLst/>
            <a:ahLst/>
            <a:cxnLst/>
            <a:rect l="l" t="t" r="r" b="b"/>
            <a:pathLst>
              <a:path w="2424429" h="9525">
                <a:moveTo>
                  <a:pt x="0" y="9004"/>
                </a:moveTo>
                <a:lnTo>
                  <a:pt x="2424303" y="0"/>
                </a:lnTo>
              </a:path>
            </a:pathLst>
          </a:custGeom>
          <a:ln w="38100">
            <a:solidFill>
              <a:srgbClr val="CCA677"/>
            </a:solidFill>
          </a:ln>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7081" y="4350024"/>
            <a:ext cx="7389495" cy="506095"/>
          </a:xfrm>
          <a:prstGeom prst="rect">
            <a:avLst/>
          </a:prstGeom>
        </p:spPr>
        <p:txBody>
          <a:bodyPr vert="horz" wrap="square" lIns="0" tIns="0" rIns="0" bIns="0" rtlCol="0">
            <a:spAutoFit/>
          </a:bodyPr>
          <a:lstStyle/>
          <a:p>
            <a:pPr marL="2138045" marR="5080" indent="-2125980">
              <a:lnSpc>
                <a:spcPct val="114999"/>
              </a:lnSpc>
            </a:pPr>
            <a:r>
              <a:rPr sz="1400" spc="-5" dirty="0">
                <a:latin typeface="Arial"/>
                <a:cs typeface="Arial"/>
              </a:rPr>
              <a:t>The National Prevention Toolkit on Human </a:t>
            </a:r>
            <a:r>
              <a:rPr sz="1400" dirty="0">
                <a:latin typeface="Arial"/>
                <a:cs typeface="Arial"/>
              </a:rPr>
              <a:t>Trafficking </a:t>
            </a:r>
            <a:r>
              <a:rPr sz="1400" spc="-5" dirty="0">
                <a:latin typeface="Arial"/>
                <a:cs typeface="Arial"/>
              </a:rPr>
              <a:t>and Officer-Involved Domestic Violence  URL:</a:t>
            </a:r>
            <a:r>
              <a:rPr sz="1400" spc="-35" dirty="0">
                <a:latin typeface="Arial"/>
                <a:cs typeface="Arial"/>
              </a:rPr>
              <a:t> </a:t>
            </a:r>
            <a:r>
              <a:rPr sz="1400" u="heavy" spc="-5" dirty="0">
                <a:solidFill>
                  <a:srgbClr val="57BB8A"/>
                </a:solidFill>
                <a:latin typeface="Arial"/>
                <a:cs typeface="Arial"/>
                <a:hlinkClick r:id="rId3"/>
              </a:rPr>
              <a:t>https://nationaltoolkit.csw.fsu.edu/</a:t>
            </a:r>
            <a:endParaRPr sz="1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0455" y="400812"/>
            <a:ext cx="2895599" cy="4341875"/>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437661" y="402004"/>
            <a:ext cx="1786889" cy="680085"/>
          </a:xfrm>
          <a:prstGeom prst="rect">
            <a:avLst/>
          </a:prstGeom>
        </p:spPr>
        <p:txBody>
          <a:bodyPr vert="horz" wrap="square" lIns="0" tIns="0" rIns="0" bIns="0" rtlCol="0">
            <a:spAutoFit/>
          </a:bodyPr>
          <a:lstStyle/>
          <a:p>
            <a:pPr marL="12700">
              <a:lnSpc>
                <a:spcPct val="100000"/>
              </a:lnSpc>
            </a:pPr>
            <a:r>
              <a:rPr sz="4200" spc="-35" dirty="0"/>
              <a:t>Age</a:t>
            </a:r>
            <a:r>
              <a:rPr sz="4200" spc="-55" dirty="0"/>
              <a:t>n</a:t>
            </a:r>
            <a:r>
              <a:rPr sz="4200" spc="-50" dirty="0"/>
              <a:t>d</a:t>
            </a:r>
            <a:r>
              <a:rPr sz="4200" dirty="0"/>
              <a:t>a</a:t>
            </a:r>
            <a:endParaRPr sz="4200"/>
          </a:p>
        </p:txBody>
      </p:sp>
      <p:sp>
        <p:nvSpPr>
          <p:cNvPr id="4" name="object 4"/>
          <p:cNvSpPr txBox="1"/>
          <p:nvPr/>
        </p:nvSpPr>
        <p:spPr>
          <a:xfrm>
            <a:off x="4068216" y="1723049"/>
            <a:ext cx="4517390" cy="1527810"/>
          </a:xfrm>
          <a:prstGeom prst="rect">
            <a:avLst/>
          </a:prstGeom>
        </p:spPr>
        <p:txBody>
          <a:bodyPr vert="horz" wrap="square" lIns="0" tIns="0" rIns="0" bIns="0" rtlCol="0">
            <a:spAutoFit/>
          </a:bodyPr>
          <a:lstStyle/>
          <a:p>
            <a:pPr marL="977265" indent="-965200">
              <a:lnSpc>
                <a:spcPct val="100000"/>
              </a:lnSpc>
            </a:pPr>
            <a:r>
              <a:rPr sz="2200" spc="-5" dirty="0">
                <a:latin typeface="Arial"/>
                <a:cs typeface="Arial"/>
              </a:rPr>
              <a:t>Takeaways from the Online</a:t>
            </a:r>
            <a:r>
              <a:rPr sz="2200" spc="15" dirty="0">
                <a:latin typeface="Arial"/>
                <a:cs typeface="Arial"/>
              </a:rPr>
              <a:t> </a:t>
            </a:r>
            <a:r>
              <a:rPr sz="2200" spc="-5" dirty="0">
                <a:latin typeface="Arial"/>
                <a:cs typeface="Arial"/>
              </a:rPr>
              <a:t>Training</a:t>
            </a:r>
            <a:endParaRPr sz="2200">
              <a:latin typeface="Arial"/>
              <a:cs typeface="Arial"/>
            </a:endParaRPr>
          </a:p>
          <a:p>
            <a:pPr marL="253365" marR="247015" indent="723900">
              <a:lnSpc>
                <a:spcPct val="175400"/>
              </a:lnSpc>
            </a:pPr>
            <a:r>
              <a:rPr sz="2200" spc="-5" dirty="0">
                <a:latin typeface="Arial"/>
                <a:cs typeface="Arial"/>
              </a:rPr>
              <a:t>Case Study Analysis  Reminders for Law Enforcement</a:t>
            </a:r>
            <a:endParaRPr sz="22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0708" y="316427"/>
            <a:ext cx="6942455" cy="548640"/>
          </a:xfrm>
          <a:prstGeom prst="rect">
            <a:avLst/>
          </a:prstGeom>
        </p:spPr>
        <p:txBody>
          <a:bodyPr vert="horz" wrap="square" lIns="0" tIns="0" rIns="0" bIns="0" rtlCol="0">
            <a:spAutoFit/>
          </a:bodyPr>
          <a:lstStyle/>
          <a:p>
            <a:pPr marL="12700">
              <a:lnSpc>
                <a:spcPct val="100000"/>
              </a:lnSpc>
            </a:pPr>
            <a:r>
              <a:rPr spc="-30" dirty="0"/>
              <a:t>Takeaways </a:t>
            </a:r>
            <a:r>
              <a:rPr spc="-15" dirty="0"/>
              <a:t>from the </a:t>
            </a:r>
            <a:r>
              <a:rPr spc="-25" dirty="0"/>
              <a:t>Online</a:t>
            </a:r>
            <a:r>
              <a:rPr spc="-335" dirty="0"/>
              <a:t> </a:t>
            </a:r>
            <a:r>
              <a:rPr spc="-30" dirty="0"/>
              <a:t>Training</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1905" algn="ctr">
              <a:lnSpc>
                <a:spcPct val="100000"/>
              </a:lnSpc>
            </a:pPr>
            <a:r>
              <a:rPr spc="-5" dirty="0"/>
              <a:t>What new information did </a:t>
            </a:r>
            <a:r>
              <a:rPr spc="-10" dirty="0"/>
              <a:t>you </a:t>
            </a:r>
            <a:r>
              <a:rPr spc="-5" dirty="0"/>
              <a:t>learn from the</a:t>
            </a:r>
            <a:r>
              <a:rPr spc="120" dirty="0"/>
              <a:t> </a:t>
            </a:r>
            <a:r>
              <a:rPr spc="-5" dirty="0"/>
              <a:t>training?</a:t>
            </a:r>
          </a:p>
          <a:p>
            <a:pPr>
              <a:lnSpc>
                <a:spcPct val="100000"/>
              </a:lnSpc>
              <a:spcBef>
                <a:spcPts val="15"/>
              </a:spcBef>
            </a:pPr>
            <a:endParaRPr sz="2450">
              <a:latin typeface="Times New Roman"/>
              <a:cs typeface="Times New Roman"/>
            </a:endParaRPr>
          </a:p>
          <a:p>
            <a:pPr marL="12700" marR="5080" algn="ctr">
              <a:lnSpc>
                <a:spcPct val="122700"/>
              </a:lnSpc>
            </a:pPr>
            <a:r>
              <a:rPr spc="-5" dirty="0"/>
              <a:t>What misconceptions did </a:t>
            </a:r>
            <a:r>
              <a:rPr spc="-10" dirty="0"/>
              <a:t>you </a:t>
            </a:r>
            <a:r>
              <a:rPr spc="-5" dirty="0"/>
              <a:t>have about human trafficking before  the</a:t>
            </a:r>
            <a:r>
              <a:rPr spc="-65" dirty="0"/>
              <a:t> </a:t>
            </a:r>
            <a:r>
              <a:rPr spc="-5" dirty="0"/>
              <a:t>training?</a:t>
            </a:r>
          </a:p>
        </p:txBody>
      </p:sp>
      <p:sp>
        <p:nvSpPr>
          <p:cNvPr id="4" name="object 4"/>
          <p:cNvSpPr/>
          <p:nvPr/>
        </p:nvSpPr>
        <p:spPr>
          <a:xfrm>
            <a:off x="3081528" y="3058667"/>
            <a:ext cx="2980943" cy="167182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4528" y="316427"/>
            <a:ext cx="2714625" cy="548640"/>
          </a:xfrm>
          <a:prstGeom prst="rect">
            <a:avLst/>
          </a:prstGeom>
        </p:spPr>
        <p:txBody>
          <a:bodyPr vert="horz" wrap="square" lIns="0" tIns="0" rIns="0" bIns="0" rtlCol="0">
            <a:spAutoFit/>
          </a:bodyPr>
          <a:lstStyle/>
          <a:p>
            <a:pPr marL="12700">
              <a:lnSpc>
                <a:spcPct val="100000"/>
              </a:lnSpc>
            </a:pPr>
            <a:r>
              <a:rPr spc="-20" dirty="0"/>
              <a:t>Case Study</a:t>
            </a:r>
            <a:r>
              <a:rPr spc="-265" dirty="0"/>
              <a:t> </a:t>
            </a:r>
            <a:r>
              <a:rPr spc="-15" dirty="0"/>
              <a:t>#1</a:t>
            </a:r>
          </a:p>
        </p:txBody>
      </p:sp>
      <p:sp>
        <p:nvSpPr>
          <p:cNvPr id="3" name="object 3"/>
          <p:cNvSpPr txBox="1"/>
          <p:nvPr/>
        </p:nvSpPr>
        <p:spPr>
          <a:xfrm>
            <a:off x="2929025" y="975974"/>
            <a:ext cx="5824855" cy="4021454"/>
          </a:xfrm>
          <a:prstGeom prst="rect">
            <a:avLst/>
          </a:prstGeom>
        </p:spPr>
        <p:txBody>
          <a:bodyPr vert="horz" wrap="square" lIns="0" tIns="0" rIns="0" bIns="0" rtlCol="0">
            <a:spAutoFit/>
          </a:bodyPr>
          <a:lstStyle/>
          <a:p>
            <a:pPr marL="12700" marR="144145">
              <a:lnSpc>
                <a:spcPct val="114999"/>
              </a:lnSpc>
            </a:pPr>
            <a:r>
              <a:rPr sz="1800" spc="-5" dirty="0">
                <a:latin typeface="Arial"/>
                <a:cs typeface="Arial"/>
              </a:rPr>
              <a:t>‘On </a:t>
            </a:r>
            <a:r>
              <a:rPr sz="1800" spc="-10" dirty="0">
                <a:latin typeface="Arial"/>
                <a:cs typeface="Arial"/>
              </a:rPr>
              <a:t>June </a:t>
            </a:r>
            <a:r>
              <a:rPr sz="1800" spc="-5" dirty="0">
                <a:latin typeface="Arial"/>
                <a:cs typeface="Arial"/>
              </a:rPr>
              <a:t>7, </a:t>
            </a:r>
            <a:r>
              <a:rPr sz="1800" spc="-10" dirty="0">
                <a:latin typeface="Arial"/>
                <a:cs typeface="Arial"/>
              </a:rPr>
              <a:t>2016, law enforcement </a:t>
            </a:r>
            <a:r>
              <a:rPr sz="1800" spc="-5" dirty="0">
                <a:latin typeface="Arial"/>
                <a:cs typeface="Arial"/>
              </a:rPr>
              <a:t>officers </a:t>
            </a:r>
            <a:r>
              <a:rPr sz="1800" spc="-10" dirty="0">
                <a:latin typeface="Arial"/>
                <a:cs typeface="Arial"/>
              </a:rPr>
              <a:t>arrested  </a:t>
            </a:r>
            <a:r>
              <a:rPr sz="1800" spc="-5" dirty="0">
                <a:latin typeface="Arial"/>
                <a:cs typeface="Arial"/>
              </a:rPr>
              <a:t>William Maurice </a:t>
            </a:r>
            <a:r>
              <a:rPr sz="1800" spc="-10" dirty="0">
                <a:latin typeface="Arial"/>
                <a:cs typeface="Arial"/>
              </a:rPr>
              <a:t>Saddler </a:t>
            </a:r>
            <a:r>
              <a:rPr sz="1800" spc="-5" dirty="0">
                <a:latin typeface="Arial"/>
                <a:cs typeface="Arial"/>
              </a:rPr>
              <a:t>in North </a:t>
            </a:r>
            <a:r>
              <a:rPr sz="1800" spc="-10" dirty="0">
                <a:latin typeface="Arial"/>
                <a:cs typeface="Arial"/>
              </a:rPr>
              <a:t>Carolina </a:t>
            </a:r>
            <a:r>
              <a:rPr sz="1800" spc="-5" dirty="0">
                <a:latin typeface="Arial"/>
                <a:cs typeface="Arial"/>
              </a:rPr>
              <a:t>for </a:t>
            </a:r>
            <a:r>
              <a:rPr sz="1800" spc="-10" dirty="0">
                <a:latin typeface="Arial"/>
                <a:cs typeface="Arial"/>
              </a:rPr>
              <a:t>allegedly  </a:t>
            </a:r>
            <a:r>
              <a:rPr sz="1800" spc="-5" dirty="0">
                <a:latin typeface="Arial"/>
                <a:cs typeface="Arial"/>
              </a:rPr>
              <a:t>forcing a </a:t>
            </a:r>
            <a:r>
              <a:rPr sz="1800" spc="-10" dirty="0">
                <a:latin typeface="Arial"/>
                <a:cs typeface="Arial"/>
              </a:rPr>
              <a:t>teenage </a:t>
            </a:r>
            <a:r>
              <a:rPr sz="1800" spc="-5" dirty="0">
                <a:latin typeface="Arial"/>
                <a:cs typeface="Arial"/>
              </a:rPr>
              <a:t>girl </a:t>
            </a:r>
            <a:r>
              <a:rPr sz="1800" spc="-10" dirty="0">
                <a:latin typeface="Arial"/>
                <a:cs typeface="Arial"/>
              </a:rPr>
              <a:t>he had been involved </a:t>
            </a:r>
            <a:r>
              <a:rPr sz="1800" spc="-15" dirty="0">
                <a:latin typeface="Arial"/>
                <a:cs typeface="Arial"/>
              </a:rPr>
              <a:t>with </a:t>
            </a:r>
            <a:r>
              <a:rPr sz="1800" dirty="0">
                <a:latin typeface="Arial"/>
                <a:cs typeface="Arial"/>
              </a:rPr>
              <a:t>to  </a:t>
            </a:r>
            <a:r>
              <a:rPr sz="1800" spc="-5" dirty="0">
                <a:latin typeface="Arial"/>
                <a:cs typeface="Arial"/>
              </a:rPr>
              <a:t>perform </a:t>
            </a:r>
            <a:r>
              <a:rPr sz="1800" spc="-10" dirty="0">
                <a:latin typeface="Arial"/>
                <a:cs typeface="Arial"/>
              </a:rPr>
              <a:t>sexual </a:t>
            </a:r>
            <a:r>
              <a:rPr sz="1800" spc="-5" dirty="0">
                <a:latin typeface="Arial"/>
                <a:cs typeface="Arial"/>
              </a:rPr>
              <a:t>acts </a:t>
            </a:r>
            <a:r>
              <a:rPr sz="1800" spc="-15" dirty="0">
                <a:latin typeface="Arial"/>
                <a:cs typeface="Arial"/>
              </a:rPr>
              <a:t>with </a:t>
            </a:r>
            <a:r>
              <a:rPr sz="1800" spc="-10" dirty="0">
                <a:latin typeface="Arial"/>
                <a:cs typeface="Arial"/>
              </a:rPr>
              <a:t>numerous </a:t>
            </a:r>
            <a:r>
              <a:rPr sz="1800" spc="-5" dirty="0">
                <a:latin typeface="Arial"/>
                <a:cs typeface="Arial"/>
              </a:rPr>
              <a:t>men from April </a:t>
            </a:r>
            <a:r>
              <a:rPr sz="1800" spc="-15" dirty="0">
                <a:latin typeface="Arial"/>
                <a:cs typeface="Arial"/>
              </a:rPr>
              <a:t>2014  </a:t>
            </a:r>
            <a:r>
              <a:rPr sz="1800" dirty="0">
                <a:latin typeface="Arial"/>
                <a:cs typeface="Arial"/>
              </a:rPr>
              <a:t>to </a:t>
            </a:r>
            <a:r>
              <a:rPr sz="1800" spc="-10" dirty="0">
                <a:latin typeface="Arial"/>
                <a:cs typeface="Arial"/>
              </a:rPr>
              <a:t>November</a:t>
            </a:r>
            <a:r>
              <a:rPr sz="1800" spc="-35" dirty="0">
                <a:latin typeface="Arial"/>
                <a:cs typeface="Arial"/>
              </a:rPr>
              <a:t> </a:t>
            </a:r>
            <a:r>
              <a:rPr sz="1800" spc="-15" dirty="0">
                <a:latin typeface="Arial"/>
                <a:cs typeface="Arial"/>
              </a:rPr>
              <a:t>2015.</a:t>
            </a:r>
            <a:endParaRPr sz="1800">
              <a:latin typeface="Arial"/>
              <a:cs typeface="Arial"/>
            </a:endParaRPr>
          </a:p>
          <a:p>
            <a:pPr>
              <a:lnSpc>
                <a:spcPct val="100000"/>
              </a:lnSpc>
              <a:spcBef>
                <a:spcPts val="10"/>
              </a:spcBef>
            </a:pPr>
            <a:endParaRPr sz="2150">
              <a:latin typeface="Times New Roman"/>
              <a:cs typeface="Times New Roman"/>
            </a:endParaRPr>
          </a:p>
          <a:p>
            <a:pPr marL="12700" marR="140970">
              <a:lnSpc>
                <a:spcPct val="114999"/>
              </a:lnSpc>
            </a:pPr>
            <a:r>
              <a:rPr sz="1800" spc="-10" dirty="0">
                <a:latin typeface="Arial"/>
                <a:cs typeface="Arial"/>
              </a:rPr>
              <a:t>Saddler gave </a:t>
            </a:r>
            <a:r>
              <a:rPr sz="1800" spc="-5" dirty="0">
                <a:latin typeface="Arial"/>
                <a:cs typeface="Arial"/>
              </a:rPr>
              <a:t>the girl crack </a:t>
            </a:r>
            <a:r>
              <a:rPr sz="1800" spc="-10" dirty="0">
                <a:latin typeface="Arial"/>
                <a:cs typeface="Arial"/>
              </a:rPr>
              <a:t>cocaine then </a:t>
            </a:r>
            <a:r>
              <a:rPr sz="1800" spc="-5" dirty="0">
                <a:latin typeface="Arial"/>
                <a:cs typeface="Arial"/>
              </a:rPr>
              <a:t>took </a:t>
            </a:r>
            <a:r>
              <a:rPr sz="1800" spc="-10" dirty="0">
                <a:latin typeface="Arial"/>
                <a:cs typeface="Arial"/>
              </a:rPr>
              <a:t>her </a:t>
            </a:r>
            <a:r>
              <a:rPr sz="1800" dirty="0">
                <a:latin typeface="Arial"/>
                <a:cs typeface="Arial"/>
              </a:rPr>
              <a:t>to </a:t>
            </a:r>
            <a:r>
              <a:rPr sz="1800" spc="-10" dirty="0">
                <a:latin typeface="Arial"/>
                <a:cs typeface="Arial"/>
              </a:rPr>
              <a:t>the  migrant </a:t>
            </a:r>
            <a:r>
              <a:rPr sz="1800" spc="-5" dirty="0">
                <a:latin typeface="Arial"/>
                <a:cs typeface="Arial"/>
              </a:rPr>
              <a:t>camps </a:t>
            </a:r>
            <a:r>
              <a:rPr sz="1800" spc="-15" dirty="0">
                <a:latin typeface="Arial"/>
                <a:cs typeface="Arial"/>
              </a:rPr>
              <a:t>where </a:t>
            </a:r>
            <a:r>
              <a:rPr sz="1800" spc="-5" dirty="0">
                <a:latin typeface="Arial"/>
                <a:cs typeface="Arial"/>
              </a:rPr>
              <a:t>they collected </a:t>
            </a:r>
            <a:r>
              <a:rPr sz="1800" spc="-10" dirty="0">
                <a:latin typeface="Arial"/>
                <a:cs typeface="Arial"/>
              </a:rPr>
              <a:t>money </a:t>
            </a:r>
            <a:r>
              <a:rPr sz="1800" spc="-5" dirty="0">
                <a:latin typeface="Arial"/>
                <a:cs typeface="Arial"/>
              </a:rPr>
              <a:t>after </a:t>
            </a:r>
            <a:r>
              <a:rPr sz="1800" spc="-10" dirty="0">
                <a:latin typeface="Arial"/>
                <a:cs typeface="Arial"/>
              </a:rPr>
              <a:t>forcing  her </a:t>
            </a:r>
            <a:r>
              <a:rPr sz="1800" dirty="0">
                <a:latin typeface="Arial"/>
                <a:cs typeface="Arial"/>
              </a:rPr>
              <a:t>to </a:t>
            </a:r>
            <a:r>
              <a:rPr sz="1800" spc="-5" dirty="0">
                <a:latin typeface="Arial"/>
                <a:cs typeface="Arial"/>
              </a:rPr>
              <a:t>commit acts of prostitution. </a:t>
            </a:r>
            <a:r>
              <a:rPr sz="1800" spc="-15" dirty="0">
                <a:latin typeface="Arial"/>
                <a:cs typeface="Arial"/>
              </a:rPr>
              <a:t>Honey, </a:t>
            </a:r>
            <a:r>
              <a:rPr sz="1800" spc="-25" dirty="0">
                <a:latin typeface="Arial"/>
                <a:cs typeface="Arial"/>
              </a:rPr>
              <a:t>who  </a:t>
            </a:r>
            <a:r>
              <a:rPr sz="1800" spc="-5" dirty="0">
                <a:latin typeface="Arial"/>
                <a:cs typeface="Arial"/>
              </a:rPr>
              <a:t>prosecutors say </a:t>
            </a:r>
            <a:r>
              <a:rPr sz="1800" spc="-20" dirty="0">
                <a:latin typeface="Arial"/>
                <a:cs typeface="Arial"/>
              </a:rPr>
              <a:t>was </a:t>
            </a:r>
            <a:r>
              <a:rPr sz="1800" spc="-10" dirty="0">
                <a:latin typeface="Arial"/>
                <a:cs typeface="Arial"/>
              </a:rPr>
              <a:t>Saddler's girlfriend, </a:t>
            </a:r>
            <a:r>
              <a:rPr sz="1800" spc="-5" dirty="0">
                <a:latin typeface="Arial"/>
                <a:cs typeface="Arial"/>
              </a:rPr>
              <a:t>assisted in </a:t>
            </a:r>
            <a:r>
              <a:rPr sz="1800" spc="-10" dirty="0">
                <a:latin typeface="Arial"/>
                <a:cs typeface="Arial"/>
              </a:rPr>
              <a:t>the  </a:t>
            </a:r>
            <a:r>
              <a:rPr sz="1800" spc="-5" dirty="0">
                <a:latin typeface="Arial"/>
                <a:cs typeface="Arial"/>
              </a:rPr>
              <a:t>scheme, they </a:t>
            </a:r>
            <a:r>
              <a:rPr sz="1800" spc="-10" dirty="0">
                <a:latin typeface="Arial"/>
                <a:cs typeface="Arial"/>
              </a:rPr>
              <a:t>say, by </a:t>
            </a:r>
            <a:r>
              <a:rPr sz="1800" spc="-5" dirty="0">
                <a:latin typeface="Arial"/>
                <a:cs typeface="Arial"/>
              </a:rPr>
              <a:t>driving the </a:t>
            </a:r>
            <a:r>
              <a:rPr sz="1800" spc="-10" dirty="0">
                <a:latin typeface="Arial"/>
                <a:cs typeface="Arial"/>
              </a:rPr>
              <a:t>teen around </a:t>
            </a:r>
            <a:r>
              <a:rPr sz="1800" dirty="0">
                <a:latin typeface="Arial"/>
                <a:cs typeface="Arial"/>
              </a:rPr>
              <a:t>to </a:t>
            </a:r>
            <a:r>
              <a:rPr sz="1800" spc="-10" dirty="0">
                <a:latin typeface="Arial"/>
                <a:cs typeface="Arial"/>
              </a:rPr>
              <a:t>various  migrant</a:t>
            </a:r>
            <a:r>
              <a:rPr sz="1800" spc="-40" dirty="0">
                <a:latin typeface="Arial"/>
                <a:cs typeface="Arial"/>
              </a:rPr>
              <a:t> </a:t>
            </a:r>
            <a:r>
              <a:rPr sz="1800" spc="-5" dirty="0">
                <a:latin typeface="Arial"/>
                <a:cs typeface="Arial"/>
              </a:rPr>
              <a:t>camps.</a:t>
            </a:r>
            <a:endParaRPr sz="1800">
              <a:latin typeface="Arial"/>
              <a:cs typeface="Arial"/>
            </a:endParaRPr>
          </a:p>
          <a:p>
            <a:pPr marL="1077595">
              <a:lnSpc>
                <a:spcPct val="100000"/>
              </a:lnSpc>
              <a:spcBef>
                <a:spcPts val="295"/>
              </a:spcBef>
            </a:pPr>
            <a:r>
              <a:rPr sz="1200" spc="-5" dirty="0">
                <a:latin typeface="Arial"/>
                <a:cs typeface="Arial"/>
                <a:hlinkClick r:id="rId3"/>
              </a:rPr>
              <a:t>http://www.newsobserver.com/news/local/crime/article208055344.html</a:t>
            </a:r>
            <a:endParaRPr sz="1200">
              <a:latin typeface="Arial"/>
              <a:cs typeface="Arial"/>
            </a:endParaRPr>
          </a:p>
        </p:txBody>
      </p:sp>
      <p:sp>
        <p:nvSpPr>
          <p:cNvPr id="4" name="object 4"/>
          <p:cNvSpPr/>
          <p:nvPr/>
        </p:nvSpPr>
        <p:spPr>
          <a:xfrm>
            <a:off x="170687" y="1723644"/>
            <a:ext cx="2622803" cy="220065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1452" y="316427"/>
            <a:ext cx="4186554" cy="584835"/>
          </a:xfrm>
          <a:prstGeom prst="rect">
            <a:avLst/>
          </a:prstGeom>
        </p:spPr>
        <p:txBody>
          <a:bodyPr vert="horz" wrap="square" lIns="0" tIns="0" rIns="0" bIns="0" rtlCol="0">
            <a:spAutoFit/>
          </a:bodyPr>
          <a:lstStyle/>
          <a:p>
            <a:pPr marL="12700">
              <a:lnSpc>
                <a:spcPct val="100000"/>
              </a:lnSpc>
            </a:pPr>
            <a:r>
              <a:rPr spc="-20" dirty="0"/>
              <a:t>Case Study </a:t>
            </a:r>
            <a:r>
              <a:rPr spc="-15" dirty="0"/>
              <a:t>#1</a:t>
            </a:r>
            <a:r>
              <a:rPr spc="-280" dirty="0"/>
              <a:t> </a:t>
            </a:r>
            <a:r>
              <a:rPr spc="-25" dirty="0"/>
              <a:t>Review</a:t>
            </a:r>
          </a:p>
        </p:txBody>
      </p:sp>
      <p:sp>
        <p:nvSpPr>
          <p:cNvPr id="3" name="object 3"/>
          <p:cNvSpPr txBox="1"/>
          <p:nvPr/>
        </p:nvSpPr>
        <p:spPr>
          <a:xfrm>
            <a:off x="3043250" y="1919751"/>
            <a:ext cx="5699760" cy="1867535"/>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1800" spc="-5" dirty="0">
                <a:latin typeface="Arial"/>
                <a:cs typeface="Arial"/>
              </a:rPr>
              <a:t>What </a:t>
            </a:r>
            <a:r>
              <a:rPr sz="1800" spc="-15" dirty="0">
                <a:latin typeface="Arial"/>
                <a:cs typeface="Arial"/>
              </a:rPr>
              <a:t>were </a:t>
            </a:r>
            <a:r>
              <a:rPr sz="1800" spc="-5" dirty="0">
                <a:latin typeface="Arial"/>
                <a:cs typeface="Arial"/>
              </a:rPr>
              <a:t>the indicators/red</a:t>
            </a:r>
            <a:r>
              <a:rPr sz="1800" dirty="0">
                <a:latin typeface="Arial"/>
                <a:cs typeface="Arial"/>
              </a:rPr>
              <a:t> </a:t>
            </a:r>
            <a:r>
              <a:rPr sz="1800" spc="-5" dirty="0">
                <a:latin typeface="Arial"/>
                <a:cs typeface="Arial"/>
              </a:rPr>
              <a:t>flags?</a:t>
            </a:r>
            <a:endParaRPr sz="1800">
              <a:latin typeface="Arial"/>
              <a:cs typeface="Arial"/>
            </a:endParaRPr>
          </a:p>
          <a:p>
            <a:pPr marL="355600" indent="-342900">
              <a:lnSpc>
                <a:spcPct val="100000"/>
              </a:lnSpc>
              <a:spcBef>
                <a:spcPts val="320"/>
              </a:spcBef>
              <a:buChar char="●"/>
              <a:tabLst>
                <a:tab pos="354965" algn="l"/>
                <a:tab pos="355600" algn="l"/>
              </a:tabLst>
            </a:pPr>
            <a:r>
              <a:rPr sz="1800" spc="-5" dirty="0">
                <a:latin typeface="Arial"/>
                <a:cs typeface="Arial"/>
              </a:rPr>
              <a:t>Who </a:t>
            </a:r>
            <a:r>
              <a:rPr sz="1800" spc="-20" dirty="0">
                <a:latin typeface="Arial"/>
                <a:cs typeface="Arial"/>
              </a:rPr>
              <a:t>was </a:t>
            </a:r>
            <a:r>
              <a:rPr sz="1800" spc="-5" dirty="0">
                <a:latin typeface="Arial"/>
                <a:cs typeface="Arial"/>
              </a:rPr>
              <a:t>the accused perperator(s) and</a:t>
            </a:r>
            <a:r>
              <a:rPr sz="1800" spc="75" dirty="0">
                <a:latin typeface="Arial"/>
                <a:cs typeface="Arial"/>
              </a:rPr>
              <a:t> </a:t>
            </a:r>
            <a:r>
              <a:rPr sz="1800" spc="-5" dirty="0">
                <a:latin typeface="Arial"/>
                <a:cs typeface="Arial"/>
              </a:rPr>
              <a:t>victim(s)?</a:t>
            </a:r>
            <a:endParaRPr sz="1800">
              <a:latin typeface="Arial"/>
              <a:cs typeface="Arial"/>
            </a:endParaRPr>
          </a:p>
          <a:p>
            <a:pPr marL="355600" marR="207645" indent="-342900">
              <a:lnSpc>
                <a:spcPct val="114999"/>
              </a:lnSpc>
              <a:buChar char="●"/>
              <a:tabLst>
                <a:tab pos="354965" algn="l"/>
                <a:tab pos="355600" algn="l"/>
              </a:tabLst>
            </a:pPr>
            <a:r>
              <a:rPr sz="1800" spc="-5" dirty="0">
                <a:latin typeface="Arial"/>
                <a:cs typeface="Arial"/>
              </a:rPr>
              <a:t>Name a trauma-informed </a:t>
            </a:r>
            <a:r>
              <a:rPr sz="1800" spc="-10" dirty="0">
                <a:latin typeface="Arial"/>
                <a:cs typeface="Arial"/>
              </a:rPr>
              <a:t>technique </a:t>
            </a:r>
            <a:r>
              <a:rPr sz="1800" dirty="0">
                <a:latin typeface="Arial"/>
                <a:cs typeface="Arial"/>
              </a:rPr>
              <a:t>to </a:t>
            </a:r>
            <a:r>
              <a:rPr sz="1800" spc="-5" dirty="0">
                <a:latin typeface="Arial"/>
                <a:cs typeface="Arial"/>
              </a:rPr>
              <a:t>use </a:t>
            </a:r>
            <a:r>
              <a:rPr sz="1800" spc="-15" dirty="0">
                <a:latin typeface="Arial"/>
                <a:cs typeface="Arial"/>
              </a:rPr>
              <a:t>with </a:t>
            </a:r>
            <a:r>
              <a:rPr sz="1800" spc="-10" dirty="0">
                <a:latin typeface="Arial"/>
                <a:cs typeface="Arial"/>
              </a:rPr>
              <a:t>the  </a:t>
            </a:r>
            <a:r>
              <a:rPr sz="1800" spc="-5" dirty="0">
                <a:latin typeface="Arial"/>
                <a:cs typeface="Arial"/>
              </a:rPr>
              <a:t>victim.</a:t>
            </a:r>
            <a:endParaRPr sz="1800">
              <a:latin typeface="Arial"/>
              <a:cs typeface="Arial"/>
            </a:endParaRPr>
          </a:p>
          <a:p>
            <a:pPr marL="355600" marR="5080" indent="-342900">
              <a:lnSpc>
                <a:spcPct val="114999"/>
              </a:lnSpc>
              <a:buChar char="●"/>
              <a:tabLst>
                <a:tab pos="354965" algn="l"/>
                <a:tab pos="355600" algn="l"/>
              </a:tabLst>
            </a:pPr>
            <a:r>
              <a:rPr sz="1800" spc="-5" dirty="0">
                <a:latin typeface="Arial"/>
                <a:cs typeface="Arial"/>
              </a:rPr>
              <a:t>Name the resources that the victim </a:t>
            </a:r>
            <a:r>
              <a:rPr sz="1800" spc="-15" dirty="0">
                <a:latin typeface="Arial"/>
                <a:cs typeface="Arial"/>
              </a:rPr>
              <a:t>would </a:t>
            </a:r>
            <a:r>
              <a:rPr sz="1800" spc="-10" dirty="0">
                <a:latin typeface="Arial"/>
                <a:cs typeface="Arial"/>
              </a:rPr>
              <a:t>need </a:t>
            </a:r>
            <a:r>
              <a:rPr sz="1800" dirty="0">
                <a:latin typeface="Arial"/>
                <a:cs typeface="Arial"/>
              </a:rPr>
              <a:t>to </a:t>
            </a:r>
            <a:r>
              <a:rPr sz="1800" spc="-15" dirty="0">
                <a:latin typeface="Arial"/>
                <a:cs typeface="Arial"/>
              </a:rPr>
              <a:t>be  </a:t>
            </a:r>
            <a:r>
              <a:rPr sz="1800" spc="-10" dirty="0">
                <a:latin typeface="Arial"/>
                <a:cs typeface="Arial"/>
              </a:rPr>
              <a:t>connected</a:t>
            </a:r>
            <a:r>
              <a:rPr sz="1800" spc="-45" dirty="0">
                <a:latin typeface="Arial"/>
                <a:cs typeface="Arial"/>
              </a:rPr>
              <a:t> </a:t>
            </a:r>
            <a:r>
              <a:rPr sz="1800" spc="-10" dirty="0">
                <a:latin typeface="Arial"/>
                <a:cs typeface="Arial"/>
              </a:rPr>
              <a:t>to.</a:t>
            </a:r>
            <a:endParaRPr sz="1800">
              <a:latin typeface="Arial"/>
              <a:cs typeface="Arial"/>
            </a:endParaRPr>
          </a:p>
        </p:txBody>
      </p:sp>
      <p:sp>
        <p:nvSpPr>
          <p:cNvPr id="4" name="object 4"/>
          <p:cNvSpPr/>
          <p:nvPr/>
        </p:nvSpPr>
        <p:spPr>
          <a:xfrm>
            <a:off x="170687" y="1723644"/>
            <a:ext cx="2622803" cy="220065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0969" y="316427"/>
            <a:ext cx="2784475" cy="548640"/>
          </a:xfrm>
          <a:prstGeom prst="rect">
            <a:avLst/>
          </a:prstGeom>
        </p:spPr>
        <p:txBody>
          <a:bodyPr vert="horz" wrap="square" lIns="0" tIns="0" rIns="0" bIns="0" rtlCol="0">
            <a:spAutoFit/>
          </a:bodyPr>
          <a:lstStyle/>
          <a:p>
            <a:pPr marL="12700">
              <a:lnSpc>
                <a:spcPct val="100000"/>
              </a:lnSpc>
            </a:pPr>
            <a:r>
              <a:rPr spc="-20" dirty="0"/>
              <a:t>Case Study</a:t>
            </a:r>
            <a:r>
              <a:rPr spc="-265" dirty="0"/>
              <a:t> </a:t>
            </a:r>
            <a:r>
              <a:rPr spc="-15" dirty="0"/>
              <a:t>#2</a:t>
            </a:r>
          </a:p>
        </p:txBody>
      </p:sp>
      <p:sp>
        <p:nvSpPr>
          <p:cNvPr id="3" name="object 3"/>
          <p:cNvSpPr txBox="1"/>
          <p:nvPr/>
        </p:nvSpPr>
        <p:spPr>
          <a:xfrm>
            <a:off x="327362" y="1125747"/>
            <a:ext cx="6054725" cy="3839210"/>
          </a:xfrm>
          <a:prstGeom prst="rect">
            <a:avLst/>
          </a:prstGeom>
        </p:spPr>
        <p:txBody>
          <a:bodyPr vert="horz" wrap="square" lIns="0" tIns="0" rIns="0" bIns="0" rtlCol="0">
            <a:spAutoFit/>
          </a:bodyPr>
          <a:lstStyle/>
          <a:p>
            <a:pPr marL="12700" marR="94615">
              <a:lnSpc>
                <a:spcPct val="114999"/>
              </a:lnSpc>
            </a:pPr>
            <a:r>
              <a:rPr sz="1800" dirty="0">
                <a:latin typeface="Arial"/>
                <a:cs typeface="Arial"/>
              </a:rPr>
              <a:t>On </a:t>
            </a:r>
            <a:r>
              <a:rPr sz="1800" spc="-10" dirty="0">
                <a:latin typeface="Arial"/>
                <a:cs typeface="Arial"/>
              </a:rPr>
              <a:t>February 25, 2016, Huang brought </a:t>
            </a:r>
            <a:r>
              <a:rPr sz="1800" spc="-5" dirty="0">
                <a:latin typeface="Arial"/>
                <a:cs typeface="Arial"/>
              </a:rPr>
              <a:t>F.L. from </a:t>
            </a:r>
            <a:r>
              <a:rPr sz="1800" spc="-10" dirty="0">
                <a:latin typeface="Arial"/>
                <a:cs typeface="Arial"/>
              </a:rPr>
              <a:t>Shanghai,  China </a:t>
            </a:r>
            <a:r>
              <a:rPr sz="1800" dirty="0">
                <a:latin typeface="Arial"/>
                <a:cs typeface="Arial"/>
              </a:rPr>
              <a:t>to</a:t>
            </a:r>
            <a:r>
              <a:rPr sz="1800" spc="-35" dirty="0">
                <a:latin typeface="Arial"/>
                <a:cs typeface="Arial"/>
              </a:rPr>
              <a:t> </a:t>
            </a:r>
            <a:r>
              <a:rPr sz="1800" spc="-10" dirty="0">
                <a:latin typeface="Arial"/>
                <a:cs typeface="Arial"/>
              </a:rPr>
              <a:t>Minnesota.</a:t>
            </a:r>
            <a:endParaRPr sz="1800" dirty="0">
              <a:latin typeface="Arial"/>
              <a:cs typeface="Arial"/>
            </a:endParaRPr>
          </a:p>
          <a:p>
            <a:pPr>
              <a:lnSpc>
                <a:spcPct val="100000"/>
              </a:lnSpc>
              <a:spcBef>
                <a:spcPts val="10"/>
              </a:spcBef>
            </a:pPr>
            <a:endParaRPr sz="2150" dirty="0">
              <a:latin typeface="Times New Roman"/>
              <a:cs typeface="Times New Roman"/>
            </a:endParaRPr>
          </a:p>
          <a:p>
            <a:pPr marL="12700" marR="104775" indent="-635">
              <a:lnSpc>
                <a:spcPct val="114999"/>
              </a:lnSpc>
            </a:pPr>
            <a:r>
              <a:rPr sz="1800" spc="-5" dirty="0">
                <a:latin typeface="Arial"/>
                <a:cs typeface="Arial"/>
              </a:rPr>
              <a:t>F.L. </a:t>
            </a:r>
            <a:r>
              <a:rPr sz="1800" spc="-10" dirty="0">
                <a:latin typeface="Arial"/>
                <a:cs typeface="Arial"/>
              </a:rPr>
              <a:t>had </a:t>
            </a:r>
            <a:r>
              <a:rPr sz="1800" spc="-15" dirty="0">
                <a:latin typeface="Arial"/>
                <a:cs typeface="Arial"/>
              </a:rPr>
              <a:t>worked </a:t>
            </a:r>
            <a:r>
              <a:rPr sz="1800" spc="-5" dirty="0">
                <a:latin typeface="Arial"/>
                <a:cs typeface="Arial"/>
              </a:rPr>
              <a:t>for </a:t>
            </a:r>
            <a:r>
              <a:rPr sz="1800" spc="-10" dirty="0">
                <a:latin typeface="Arial"/>
                <a:cs typeface="Arial"/>
              </a:rPr>
              <a:t>Huang </a:t>
            </a:r>
            <a:r>
              <a:rPr sz="1800" spc="-5" dirty="0">
                <a:latin typeface="Arial"/>
                <a:cs typeface="Arial"/>
              </a:rPr>
              <a:t>in </a:t>
            </a:r>
            <a:r>
              <a:rPr sz="1800" spc="-10" dirty="0">
                <a:latin typeface="Arial"/>
                <a:cs typeface="Arial"/>
              </a:rPr>
              <a:t>China as </a:t>
            </a:r>
            <a:r>
              <a:rPr sz="1800" spc="-5" dirty="0">
                <a:latin typeface="Arial"/>
                <a:cs typeface="Arial"/>
              </a:rPr>
              <a:t>a </a:t>
            </a:r>
            <a:r>
              <a:rPr sz="1800" spc="-10" dirty="0">
                <a:latin typeface="Arial"/>
                <a:cs typeface="Arial"/>
              </a:rPr>
              <a:t>housekeeper </a:t>
            </a:r>
            <a:r>
              <a:rPr sz="1800" spc="-15" dirty="0">
                <a:latin typeface="Arial"/>
                <a:cs typeface="Arial"/>
              </a:rPr>
              <a:t>and  </a:t>
            </a:r>
            <a:r>
              <a:rPr sz="1800" spc="-5" dirty="0">
                <a:latin typeface="Arial"/>
                <a:cs typeface="Arial"/>
              </a:rPr>
              <a:t>child caretaker </a:t>
            </a:r>
            <a:r>
              <a:rPr sz="1800" spc="-10" dirty="0">
                <a:latin typeface="Arial"/>
                <a:cs typeface="Arial"/>
              </a:rPr>
              <a:t>but </a:t>
            </a:r>
            <a:r>
              <a:rPr sz="1800" spc="-5" dirty="0">
                <a:latin typeface="Arial"/>
                <a:cs typeface="Arial"/>
              </a:rPr>
              <a:t>the situation in </a:t>
            </a:r>
            <a:r>
              <a:rPr sz="1800" spc="-10" dirty="0">
                <a:latin typeface="Arial"/>
                <a:cs typeface="Arial"/>
              </a:rPr>
              <a:t>Minnesota </a:t>
            </a:r>
            <a:r>
              <a:rPr sz="1800" spc="-20" dirty="0">
                <a:latin typeface="Arial"/>
                <a:cs typeface="Arial"/>
              </a:rPr>
              <a:t>was </a:t>
            </a:r>
            <a:r>
              <a:rPr sz="1800" spc="-5" dirty="0">
                <a:latin typeface="Arial"/>
                <a:cs typeface="Arial"/>
              </a:rPr>
              <a:t>very  different. F.L. </a:t>
            </a:r>
            <a:r>
              <a:rPr sz="1800" spc="-10" dirty="0">
                <a:latin typeface="Arial"/>
                <a:cs typeface="Arial"/>
              </a:rPr>
              <a:t>did </a:t>
            </a:r>
            <a:r>
              <a:rPr sz="1800" spc="-5" dirty="0">
                <a:latin typeface="Arial"/>
                <a:cs typeface="Arial"/>
              </a:rPr>
              <a:t>the same </a:t>
            </a:r>
            <a:r>
              <a:rPr sz="1800" spc="-10" dirty="0">
                <a:latin typeface="Arial"/>
                <a:cs typeface="Arial"/>
              </a:rPr>
              <a:t>type </a:t>
            </a:r>
            <a:r>
              <a:rPr sz="1800" spc="-5" dirty="0">
                <a:latin typeface="Arial"/>
                <a:cs typeface="Arial"/>
              </a:rPr>
              <a:t>of </a:t>
            </a:r>
            <a:r>
              <a:rPr sz="1800" spc="-15" dirty="0">
                <a:latin typeface="Arial"/>
                <a:cs typeface="Arial"/>
              </a:rPr>
              <a:t>work </a:t>
            </a:r>
            <a:r>
              <a:rPr sz="1800" spc="-10" dirty="0">
                <a:latin typeface="Arial"/>
                <a:cs typeface="Arial"/>
              </a:rPr>
              <a:t>but </a:t>
            </a:r>
            <a:r>
              <a:rPr sz="1800" spc="-15" dirty="0">
                <a:latin typeface="Arial"/>
                <a:cs typeface="Arial"/>
              </a:rPr>
              <a:t>worked </a:t>
            </a:r>
            <a:r>
              <a:rPr sz="1800" spc="-10" dirty="0">
                <a:latin typeface="Arial"/>
                <a:cs typeface="Arial"/>
              </a:rPr>
              <a:t>up </a:t>
            </a:r>
            <a:r>
              <a:rPr sz="1800" dirty="0">
                <a:latin typeface="Arial"/>
                <a:cs typeface="Arial"/>
              </a:rPr>
              <a:t>to  </a:t>
            </a:r>
            <a:r>
              <a:rPr sz="1800" spc="-10" dirty="0">
                <a:latin typeface="Arial"/>
                <a:cs typeface="Arial"/>
              </a:rPr>
              <a:t>18 hours </a:t>
            </a:r>
            <a:r>
              <a:rPr sz="1800" spc="-5" dirty="0">
                <a:latin typeface="Arial"/>
                <a:cs typeface="Arial"/>
              </a:rPr>
              <a:t>a </a:t>
            </a:r>
            <a:r>
              <a:rPr sz="1800" spc="-15" dirty="0">
                <a:latin typeface="Arial"/>
                <a:cs typeface="Arial"/>
              </a:rPr>
              <a:t>day. </a:t>
            </a:r>
            <a:r>
              <a:rPr sz="1800" dirty="0">
                <a:latin typeface="Arial"/>
                <a:cs typeface="Arial"/>
              </a:rPr>
              <a:t>If </a:t>
            </a:r>
            <a:r>
              <a:rPr sz="1800" spc="-5" dirty="0">
                <a:latin typeface="Arial"/>
                <a:cs typeface="Arial"/>
              </a:rPr>
              <a:t>she </a:t>
            </a:r>
            <a:r>
              <a:rPr sz="1800" spc="-10" dirty="0">
                <a:latin typeface="Arial"/>
                <a:cs typeface="Arial"/>
              </a:rPr>
              <a:t>did not </a:t>
            </a:r>
            <a:r>
              <a:rPr sz="1800" spc="-5" dirty="0">
                <a:latin typeface="Arial"/>
                <a:cs typeface="Arial"/>
              </a:rPr>
              <a:t>meet </a:t>
            </a:r>
            <a:r>
              <a:rPr sz="1800" spc="-10" dirty="0" smtClean="0">
                <a:latin typeface="Arial"/>
                <a:cs typeface="Arial"/>
              </a:rPr>
              <a:t>demands</a:t>
            </a:r>
            <a:r>
              <a:rPr lang="en-US" sz="1800" spc="-10" dirty="0" smtClean="0">
                <a:latin typeface="Arial"/>
                <a:cs typeface="Arial"/>
              </a:rPr>
              <a:t>,</a:t>
            </a:r>
            <a:r>
              <a:rPr sz="1800" spc="-10" dirty="0" smtClean="0">
                <a:latin typeface="Arial"/>
                <a:cs typeface="Arial"/>
              </a:rPr>
              <a:t> </a:t>
            </a:r>
            <a:r>
              <a:rPr sz="1800" spc="-10" dirty="0">
                <a:latin typeface="Arial"/>
                <a:cs typeface="Arial"/>
              </a:rPr>
              <a:t>Huang </a:t>
            </a:r>
            <a:r>
              <a:rPr sz="1800" spc="-25" dirty="0">
                <a:latin typeface="Arial"/>
                <a:cs typeface="Arial"/>
              </a:rPr>
              <a:t>was  </a:t>
            </a:r>
            <a:r>
              <a:rPr sz="1800" spc="-10" dirty="0">
                <a:latin typeface="Arial"/>
                <a:cs typeface="Arial"/>
              </a:rPr>
              <a:t>physically and emotional abusive. </a:t>
            </a:r>
            <a:r>
              <a:rPr sz="1800" dirty="0">
                <a:latin typeface="Arial"/>
                <a:cs typeface="Arial"/>
              </a:rPr>
              <a:t>On </a:t>
            </a:r>
            <a:r>
              <a:rPr sz="1800" spc="-5" dirty="0">
                <a:latin typeface="Arial"/>
                <a:cs typeface="Arial"/>
              </a:rPr>
              <a:t>April </a:t>
            </a:r>
            <a:r>
              <a:rPr sz="1800" spc="-10" dirty="0">
                <a:latin typeface="Arial"/>
                <a:cs typeface="Arial"/>
              </a:rPr>
              <a:t>23, 2016, </a:t>
            </a:r>
            <a:r>
              <a:rPr sz="1800" spc="-5" dirty="0">
                <a:latin typeface="Arial"/>
                <a:cs typeface="Arial"/>
              </a:rPr>
              <a:t>F.L.  asked </a:t>
            </a:r>
            <a:r>
              <a:rPr sz="1800" spc="-10" dirty="0">
                <a:latin typeface="Arial"/>
                <a:cs typeface="Arial"/>
              </a:rPr>
              <a:t>Huang </a:t>
            </a:r>
            <a:r>
              <a:rPr sz="1800" dirty="0">
                <a:latin typeface="Arial"/>
                <a:cs typeface="Arial"/>
              </a:rPr>
              <a:t>to </a:t>
            </a:r>
            <a:r>
              <a:rPr sz="1800" spc="-10" dirty="0">
                <a:latin typeface="Arial"/>
                <a:cs typeface="Arial"/>
              </a:rPr>
              <a:t>buy her </a:t>
            </a:r>
            <a:r>
              <a:rPr sz="1800" spc="-5" dirty="0">
                <a:latin typeface="Arial"/>
                <a:cs typeface="Arial"/>
              </a:rPr>
              <a:t>a </a:t>
            </a:r>
            <a:r>
              <a:rPr sz="1800" spc="-10" dirty="0">
                <a:latin typeface="Arial"/>
                <a:cs typeface="Arial"/>
              </a:rPr>
              <a:t>plane </a:t>
            </a:r>
            <a:r>
              <a:rPr sz="1800" spc="-5" dirty="0">
                <a:latin typeface="Arial"/>
                <a:cs typeface="Arial"/>
              </a:rPr>
              <a:t>ticket </a:t>
            </a:r>
            <a:r>
              <a:rPr sz="1800" dirty="0">
                <a:latin typeface="Arial"/>
                <a:cs typeface="Arial"/>
              </a:rPr>
              <a:t>to </a:t>
            </a:r>
            <a:r>
              <a:rPr sz="1800" spc="-10" dirty="0">
                <a:latin typeface="Arial"/>
                <a:cs typeface="Arial"/>
              </a:rPr>
              <a:t>China. Instead,  Huang </a:t>
            </a:r>
            <a:r>
              <a:rPr sz="1800" spc="-5" dirty="0">
                <a:latin typeface="Arial"/>
                <a:cs typeface="Arial"/>
              </a:rPr>
              <a:t>took F.L.’s </a:t>
            </a:r>
            <a:r>
              <a:rPr sz="1800" spc="-10" dirty="0">
                <a:latin typeface="Arial"/>
                <a:cs typeface="Arial"/>
              </a:rPr>
              <a:t>passport and continued </a:t>
            </a:r>
            <a:r>
              <a:rPr sz="1800" dirty="0">
                <a:latin typeface="Arial"/>
                <a:cs typeface="Arial"/>
              </a:rPr>
              <a:t>to </a:t>
            </a:r>
            <a:r>
              <a:rPr sz="1800" spc="-5" dirty="0">
                <a:latin typeface="Arial"/>
                <a:cs typeface="Arial"/>
              </a:rPr>
              <a:t>make F.L.  </a:t>
            </a:r>
            <a:r>
              <a:rPr sz="1800" spc="-10" dirty="0">
                <a:latin typeface="Arial"/>
                <a:cs typeface="Arial"/>
              </a:rPr>
              <a:t>work.</a:t>
            </a:r>
            <a:endParaRPr sz="1800" dirty="0">
              <a:latin typeface="Arial"/>
              <a:cs typeface="Arial"/>
            </a:endParaRPr>
          </a:p>
          <a:p>
            <a:pPr marL="75565">
              <a:lnSpc>
                <a:spcPct val="100000"/>
              </a:lnSpc>
              <a:spcBef>
                <a:spcPts val="1345"/>
              </a:spcBef>
            </a:pPr>
            <a:r>
              <a:rPr sz="1200" spc="-5" dirty="0">
                <a:latin typeface="Arial"/>
                <a:cs typeface="Arial"/>
                <a:hlinkClick r:id="rId3"/>
              </a:rPr>
              <a:t>https://</a:t>
            </a:r>
            <a:r>
              <a:rPr sz="1200" spc="-5" dirty="0" smtClean="0">
                <a:latin typeface="Arial"/>
                <a:cs typeface="Arial"/>
                <a:hlinkClick r:id="rId3"/>
              </a:rPr>
              <a:t>www.justice.gov/usao-mn/pr/woodbury-woman-pleads-guilty-labor-trafficking-case</a:t>
            </a:r>
            <a:r>
              <a:rPr lang="en-US" sz="1200" spc="-5" dirty="0" smtClean="0">
                <a:latin typeface="Arial"/>
                <a:cs typeface="Arial"/>
              </a:rPr>
              <a:t> </a:t>
            </a:r>
            <a:endParaRPr sz="1200" dirty="0">
              <a:latin typeface="Arial"/>
              <a:cs typeface="Arial"/>
            </a:endParaRPr>
          </a:p>
        </p:txBody>
      </p:sp>
      <p:sp>
        <p:nvSpPr>
          <p:cNvPr id="4" name="object 4"/>
          <p:cNvSpPr/>
          <p:nvPr/>
        </p:nvSpPr>
        <p:spPr>
          <a:xfrm>
            <a:off x="6633971" y="1325879"/>
            <a:ext cx="2395727" cy="299465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7956" y="316427"/>
            <a:ext cx="4253230" cy="584835"/>
          </a:xfrm>
          <a:prstGeom prst="rect">
            <a:avLst/>
          </a:prstGeom>
        </p:spPr>
        <p:txBody>
          <a:bodyPr vert="horz" wrap="square" lIns="0" tIns="0" rIns="0" bIns="0" rtlCol="0">
            <a:spAutoFit/>
          </a:bodyPr>
          <a:lstStyle/>
          <a:p>
            <a:pPr marL="12700">
              <a:lnSpc>
                <a:spcPct val="100000"/>
              </a:lnSpc>
            </a:pPr>
            <a:r>
              <a:rPr spc="-20" dirty="0"/>
              <a:t>Case Study </a:t>
            </a:r>
            <a:r>
              <a:rPr spc="-15" dirty="0"/>
              <a:t>#2</a:t>
            </a:r>
            <a:r>
              <a:rPr spc="-305" dirty="0"/>
              <a:t> </a:t>
            </a:r>
            <a:r>
              <a:rPr spc="-25" dirty="0"/>
              <a:t>Review</a:t>
            </a:r>
          </a:p>
        </p:txBody>
      </p:sp>
      <p:sp>
        <p:nvSpPr>
          <p:cNvPr id="3" name="object 3"/>
          <p:cNvSpPr txBox="1"/>
          <p:nvPr/>
        </p:nvSpPr>
        <p:spPr>
          <a:xfrm>
            <a:off x="504724" y="1762779"/>
            <a:ext cx="5699760" cy="1867535"/>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1800" spc="-5" dirty="0">
                <a:latin typeface="Arial"/>
                <a:cs typeface="Arial"/>
              </a:rPr>
              <a:t>What </a:t>
            </a:r>
            <a:r>
              <a:rPr sz="1800" spc="-15" dirty="0">
                <a:latin typeface="Arial"/>
                <a:cs typeface="Arial"/>
              </a:rPr>
              <a:t>were </a:t>
            </a:r>
            <a:r>
              <a:rPr sz="1800" spc="-5" dirty="0">
                <a:latin typeface="Arial"/>
                <a:cs typeface="Arial"/>
              </a:rPr>
              <a:t>the indicators/red</a:t>
            </a:r>
            <a:r>
              <a:rPr sz="1800" dirty="0">
                <a:latin typeface="Arial"/>
                <a:cs typeface="Arial"/>
              </a:rPr>
              <a:t> </a:t>
            </a:r>
            <a:r>
              <a:rPr sz="1800" spc="-5" dirty="0">
                <a:latin typeface="Arial"/>
                <a:cs typeface="Arial"/>
              </a:rPr>
              <a:t>flags?</a:t>
            </a:r>
            <a:endParaRPr sz="1800">
              <a:latin typeface="Arial"/>
              <a:cs typeface="Arial"/>
            </a:endParaRPr>
          </a:p>
          <a:p>
            <a:pPr marL="355600" indent="-342900">
              <a:lnSpc>
                <a:spcPct val="100000"/>
              </a:lnSpc>
              <a:spcBef>
                <a:spcPts val="320"/>
              </a:spcBef>
              <a:buChar char="●"/>
              <a:tabLst>
                <a:tab pos="354965" algn="l"/>
                <a:tab pos="355600" algn="l"/>
              </a:tabLst>
            </a:pPr>
            <a:r>
              <a:rPr sz="1800" spc="-5" dirty="0">
                <a:latin typeface="Arial"/>
                <a:cs typeface="Arial"/>
              </a:rPr>
              <a:t>Who </a:t>
            </a:r>
            <a:r>
              <a:rPr sz="1800" spc="-20" dirty="0">
                <a:latin typeface="Arial"/>
                <a:cs typeface="Arial"/>
              </a:rPr>
              <a:t>was </a:t>
            </a:r>
            <a:r>
              <a:rPr sz="1800" spc="-5" dirty="0">
                <a:latin typeface="Arial"/>
                <a:cs typeface="Arial"/>
              </a:rPr>
              <a:t>the accused perperator(s) and</a:t>
            </a:r>
            <a:r>
              <a:rPr sz="1800" spc="100" dirty="0">
                <a:latin typeface="Arial"/>
                <a:cs typeface="Arial"/>
              </a:rPr>
              <a:t> </a:t>
            </a:r>
            <a:r>
              <a:rPr sz="1800" spc="-5" dirty="0">
                <a:latin typeface="Arial"/>
                <a:cs typeface="Arial"/>
              </a:rPr>
              <a:t>victim(s)?</a:t>
            </a:r>
            <a:endParaRPr sz="1800">
              <a:latin typeface="Arial"/>
              <a:cs typeface="Arial"/>
            </a:endParaRPr>
          </a:p>
          <a:p>
            <a:pPr marL="355600" marR="207645" indent="-342900">
              <a:lnSpc>
                <a:spcPct val="114999"/>
              </a:lnSpc>
              <a:buChar char="●"/>
              <a:tabLst>
                <a:tab pos="354965" algn="l"/>
                <a:tab pos="355600" algn="l"/>
              </a:tabLst>
            </a:pPr>
            <a:r>
              <a:rPr sz="1800" spc="-5" dirty="0">
                <a:latin typeface="Arial"/>
                <a:cs typeface="Arial"/>
              </a:rPr>
              <a:t>Name a trauma-informed </a:t>
            </a:r>
            <a:r>
              <a:rPr sz="1800" spc="-10" dirty="0">
                <a:latin typeface="Arial"/>
                <a:cs typeface="Arial"/>
              </a:rPr>
              <a:t>technique </a:t>
            </a:r>
            <a:r>
              <a:rPr sz="1800" dirty="0">
                <a:latin typeface="Arial"/>
                <a:cs typeface="Arial"/>
              </a:rPr>
              <a:t>to </a:t>
            </a:r>
            <a:r>
              <a:rPr sz="1800" spc="-5" dirty="0">
                <a:latin typeface="Arial"/>
                <a:cs typeface="Arial"/>
              </a:rPr>
              <a:t>use </a:t>
            </a:r>
            <a:r>
              <a:rPr sz="1800" spc="-15" dirty="0">
                <a:latin typeface="Arial"/>
                <a:cs typeface="Arial"/>
              </a:rPr>
              <a:t>with </a:t>
            </a:r>
            <a:r>
              <a:rPr sz="1800" spc="-10" dirty="0">
                <a:latin typeface="Arial"/>
                <a:cs typeface="Arial"/>
              </a:rPr>
              <a:t>the  </a:t>
            </a:r>
            <a:r>
              <a:rPr sz="1800" spc="-5" dirty="0">
                <a:latin typeface="Arial"/>
                <a:cs typeface="Arial"/>
              </a:rPr>
              <a:t>victim.</a:t>
            </a:r>
            <a:endParaRPr sz="1800">
              <a:latin typeface="Arial"/>
              <a:cs typeface="Arial"/>
            </a:endParaRPr>
          </a:p>
          <a:p>
            <a:pPr marL="355600" marR="5080" indent="-342900">
              <a:lnSpc>
                <a:spcPct val="114999"/>
              </a:lnSpc>
              <a:buChar char="●"/>
              <a:tabLst>
                <a:tab pos="354965" algn="l"/>
                <a:tab pos="355600" algn="l"/>
              </a:tabLst>
            </a:pPr>
            <a:r>
              <a:rPr sz="1800" spc="-5" dirty="0">
                <a:latin typeface="Arial"/>
                <a:cs typeface="Arial"/>
              </a:rPr>
              <a:t>Name the resources that the victim </a:t>
            </a:r>
            <a:r>
              <a:rPr sz="1800" spc="-15" dirty="0">
                <a:latin typeface="Arial"/>
                <a:cs typeface="Arial"/>
              </a:rPr>
              <a:t>would </a:t>
            </a:r>
            <a:r>
              <a:rPr sz="1800" spc="-10" dirty="0">
                <a:latin typeface="Arial"/>
                <a:cs typeface="Arial"/>
              </a:rPr>
              <a:t>need </a:t>
            </a:r>
            <a:r>
              <a:rPr sz="1800" dirty="0">
                <a:latin typeface="Arial"/>
                <a:cs typeface="Arial"/>
              </a:rPr>
              <a:t>to </a:t>
            </a:r>
            <a:r>
              <a:rPr sz="1800" spc="-15" dirty="0">
                <a:latin typeface="Arial"/>
                <a:cs typeface="Arial"/>
              </a:rPr>
              <a:t>be  </a:t>
            </a:r>
            <a:r>
              <a:rPr sz="1800" spc="-10" dirty="0">
                <a:latin typeface="Arial"/>
                <a:cs typeface="Arial"/>
              </a:rPr>
              <a:t>connected</a:t>
            </a:r>
            <a:r>
              <a:rPr sz="1800" spc="-45" dirty="0">
                <a:latin typeface="Arial"/>
                <a:cs typeface="Arial"/>
              </a:rPr>
              <a:t> </a:t>
            </a:r>
            <a:r>
              <a:rPr sz="1800" spc="-10" dirty="0">
                <a:latin typeface="Arial"/>
                <a:cs typeface="Arial"/>
              </a:rPr>
              <a:t>to.</a:t>
            </a:r>
            <a:endParaRPr sz="1800">
              <a:latin typeface="Arial"/>
              <a:cs typeface="Arial"/>
            </a:endParaRPr>
          </a:p>
        </p:txBody>
      </p:sp>
      <p:sp>
        <p:nvSpPr>
          <p:cNvPr id="4" name="object 4"/>
          <p:cNvSpPr/>
          <p:nvPr/>
        </p:nvSpPr>
        <p:spPr>
          <a:xfrm>
            <a:off x="6633971" y="1325879"/>
            <a:ext cx="2395727" cy="299465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7836" y="316427"/>
            <a:ext cx="6166485" cy="584835"/>
          </a:xfrm>
          <a:prstGeom prst="rect">
            <a:avLst/>
          </a:prstGeom>
        </p:spPr>
        <p:txBody>
          <a:bodyPr vert="horz" wrap="square" lIns="0" tIns="0" rIns="0" bIns="0" rtlCol="0">
            <a:spAutoFit/>
          </a:bodyPr>
          <a:lstStyle/>
          <a:p>
            <a:pPr marL="12700">
              <a:lnSpc>
                <a:spcPct val="100000"/>
              </a:lnSpc>
            </a:pPr>
            <a:r>
              <a:rPr spc="-30" dirty="0"/>
              <a:t>Reminders </a:t>
            </a:r>
            <a:r>
              <a:rPr spc="-10" dirty="0"/>
              <a:t>for </a:t>
            </a:r>
            <a:r>
              <a:rPr spc="-15" dirty="0"/>
              <a:t>Law</a:t>
            </a:r>
            <a:r>
              <a:rPr spc="-290" dirty="0"/>
              <a:t> </a:t>
            </a:r>
            <a:r>
              <a:rPr spc="-35" dirty="0"/>
              <a:t>Enforcement</a:t>
            </a:r>
          </a:p>
        </p:txBody>
      </p:sp>
      <p:sp>
        <p:nvSpPr>
          <p:cNvPr id="3" name="object 3"/>
          <p:cNvSpPr txBox="1"/>
          <p:nvPr/>
        </p:nvSpPr>
        <p:spPr>
          <a:xfrm>
            <a:off x="390424" y="1441155"/>
            <a:ext cx="3808729" cy="2439670"/>
          </a:xfrm>
          <a:prstGeom prst="rect">
            <a:avLst/>
          </a:prstGeom>
        </p:spPr>
        <p:txBody>
          <a:bodyPr vert="horz" wrap="square" lIns="0" tIns="0" rIns="0" bIns="0" rtlCol="0">
            <a:spAutoFit/>
          </a:bodyPr>
          <a:lstStyle/>
          <a:p>
            <a:pPr marL="1177290">
              <a:lnSpc>
                <a:spcPct val="100000"/>
              </a:lnSpc>
            </a:pPr>
            <a:r>
              <a:rPr sz="2200" spc="-5" dirty="0">
                <a:latin typeface="Arial"/>
                <a:cs typeface="Arial"/>
              </a:rPr>
              <a:t>For</a:t>
            </a:r>
            <a:r>
              <a:rPr sz="2200" spc="-60" dirty="0">
                <a:latin typeface="Arial"/>
                <a:cs typeface="Arial"/>
              </a:rPr>
              <a:t> </a:t>
            </a:r>
            <a:r>
              <a:rPr sz="2200" spc="-5" dirty="0">
                <a:latin typeface="Arial"/>
                <a:cs typeface="Arial"/>
              </a:rPr>
              <a:t>Victims:</a:t>
            </a:r>
            <a:endParaRPr sz="2200">
              <a:latin typeface="Arial"/>
              <a:cs typeface="Arial"/>
            </a:endParaRPr>
          </a:p>
          <a:p>
            <a:pPr marL="12700" marR="5080">
              <a:lnSpc>
                <a:spcPct val="114999"/>
              </a:lnSpc>
              <a:spcBef>
                <a:spcPts val="1540"/>
              </a:spcBef>
            </a:pPr>
            <a:r>
              <a:rPr sz="1800" spc="-5" dirty="0">
                <a:latin typeface="Arial"/>
                <a:cs typeface="Arial"/>
              </a:rPr>
              <a:t>Trauma </a:t>
            </a:r>
            <a:r>
              <a:rPr sz="1800" spc="-10" dirty="0">
                <a:latin typeface="Arial"/>
                <a:cs typeface="Arial"/>
              </a:rPr>
              <a:t>does not disappear </a:t>
            </a:r>
            <a:r>
              <a:rPr sz="1800" spc="-20" dirty="0">
                <a:latin typeface="Arial"/>
                <a:cs typeface="Arial"/>
              </a:rPr>
              <a:t>when </a:t>
            </a:r>
            <a:r>
              <a:rPr sz="1800" spc="-10" dirty="0">
                <a:latin typeface="Arial"/>
                <a:cs typeface="Arial"/>
              </a:rPr>
              <a:t>the  </a:t>
            </a:r>
            <a:r>
              <a:rPr sz="1800" spc="-5" dirty="0">
                <a:latin typeface="Arial"/>
                <a:cs typeface="Arial"/>
              </a:rPr>
              <a:t>victim is removed from the</a:t>
            </a:r>
            <a:r>
              <a:rPr sz="1800" spc="5" dirty="0">
                <a:latin typeface="Arial"/>
                <a:cs typeface="Arial"/>
              </a:rPr>
              <a:t> </a:t>
            </a:r>
            <a:r>
              <a:rPr sz="1800" spc="-10" dirty="0">
                <a:latin typeface="Arial"/>
                <a:cs typeface="Arial"/>
              </a:rPr>
              <a:t>situation.</a:t>
            </a:r>
            <a:endParaRPr sz="1800">
              <a:latin typeface="Arial"/>
              <a:cs typeface="Arial"/>
            </a:endParaRPr>
          </a:p>
          <a:p>
            <a:pPr marL="12700" marR="18415">
              <a:lnSpc>
                <a:spcPct val="114999"/>
              </a:lnSpc>
            </a:pPr>
            <a:r>
              <a:rPr sz="1800" spc="-5" dirty="0">
                <a:latin typeface="Arial"/>
                <a:cs typeface="Arial"/>
              </a:rPr>
              <a:t>Be </a:t>
            </a:r>
            <a:r>
              <a:rPr sz="1800" spc="-10" dirty="0">
                <a:latin typeface="Arial"/>
                <a:cs typeface="Arial"/>
              </a:rPr>
              <a:t>patient and empathetic </a:t>
            </a:r>
            <a:r>
              <a:rPr sz="1800" spc="-15" dirty="0">
                <a:latin typeface="Arial"/>
                <a:cs typeface="Arial"/>
              </a:rPr>
              <a:t>with </a:t>
            </a:r>
            <a:r>
              <a:rPr sz="1800" spc="-10" dirty="0">
                <a:latin typeface="Arial"/>
                <a:cs typeface="Arial"/>
              </a:rPr>
              <a:t>the  </a:t>
            </a:r>
            <a:r>
              <a:rPr sz="1800" spc="-5" dirty="0">
                <a:latin typeface="Arial"/>
                <a:cs typeface="Arial"/>
              </a:rPr>
              <a:t>victims as they start the process of  recovery </a:t>
            </a:r>
            <a:r>
              <a:rPr sz="1800" spc="-10" dirty="0">
                <a:latin typeface="Arial"/>
                <a:cs typeface="Arial"/>
              </a:rPr>
              <a:t>and consult experts </a:t>
            </a:r>
            <a:r>
              <a:rPr sz="1800" dirty="0">
                <a:latin typeface="Arial"/>
                <a:cs typeface="Arial"/>
              </a:rPr>
              <a:t>to </a:t>
            </a:r>
            <a:r>
              <a:rPr sz="1800" spc="-10" dirty="0">
                <a:latin typeface="Arial"/>
                <a:cs typeface="Arial"/>
              </a:rPr>
              <a:t>know  how </a:t>
            </a:r>
            <a:r>
              <a:rPr sz="1800" dirty="0">
                <a:latin typeface="Arial"/>
                <a:cs typeface="Arial"/>
              </a:rPr>
              <a:t>to </a:t>
            </a:r>
            <a:r>
              <a:rPr sz="1800" spc="-5" dirty="0">
                <a:latin typeface="Arial"/>
                <a:cs typeface="Arial"/>
              </a:rPr>
              <a:t>best serve the</a:t>
            </a:r>
            <a:r>
              <a:rPr sz="1800" spc="-25" dirty="0">
                <a:latin typeface="Arial"/>
                <a:cs typeface="Arial"/>
              </a:rPr>
              <a:t> </a:t>
            </a:r>
            <a:r>
              <a:rPr sz="1800" spc="-5" dirty="0">
                <a:latin typeface="Arial"/>
                <a:cs typeface="Arial"/>
              </a:rPr>
              <a:t>victim.</a:t>
            </a:r>
            <a:endParaRPr sz="1800">
              <a:latin typeface="Arial"/>
              <a:cs typeface="Arial"/>
            </a:endParaRPr>
          </a:p>
        </p:txBody>
      </p:sp>
      <p:sp>
        <p:nvSpPr>
          <p:cNvPr id="4" name="object 4"/>
          <p:cNvSpPr txBox="1">
            <a:spLocks noGrp="1"/>
          </p:cNvSpPr>
          <p:nvPr>
            <p:ph sz="half" idx="3"/>
          </p:nvPr>
        </p:nvSpPr>
        <p:spPr>
          <a:prstGeom prst="rect">
            <a:avLst/>
          </a:prstGeom>
        </p:spPr>
        <p:txBody>
          <a:bodyPr vert="horz" wrap="square" lIns="0" tIns="0" rIns="0" bIns="0" rtlCol="0">
            <a:spAutoFit/>
          </a:bodyPr>
          <a:lstStyle/>
          <a:p>
            <a:pPr marL="909955">
              <a:lnSpc>
                <a:spcPct val="100000"/>
              </a:lnSpc>
            </a:pPr>
            <a:r>
              <a:rPr spc="-5" dirty="0"/>
              <a:t>For</a:t>
            </a:r>
            <a:r>
              <a:rPr spc="-55" dirty="0"/>
              <a:t> </a:t>
            </a:r>
            <a:r>
              <a:rPr spc="-5" dirty="0"/>
              <a:t>Yourself:</a:t>
            </a:r>
          </a:p>
          <a:p>
            <a:pPr>
              <a:lnSpc>
                <a:spcPct val="100000"/>
              </a:lnSpc>
              <a:spcBef>
                <a:spcPts val="25"/>
              </a:spcBef>
            </a:pPr>
            <a:endParaRPr sz="2100">
              <a:latin typeface="Times New Roman"/>
              <a:cs typeface="Times New Roman"/>
            </a:endParaRPr>
          </a:p>
          <a:p>
            <a:pPr marL="12700" marR="5080">
              <a:lnSpc>
                <a:spcPct val="114999"/>
              </a:lnSpc>
            </a:pPr>
            <a:r>
              <a:rPr sz="1800" spc="-5" dirty="0"/>
              <a:t>Working </a:t>
            </a:r>
            <a:r>
              <a:rPr sz="1800" spc="-15" dirty="0"/>
              <a:t>with </a:t>
            </a:r>
            <a:r>
              <a:rPr sz="1800" spc="-5" dirty="0"/>
              <a:t>victims of trafficking </a:t>
            </a:r>
            <a:r>
              <a:rPr sz="1800" spc="-10" dirty="0"/>
              <a:t>can  be </a:t>
            </a:r>
            <a:r>
              <a:rPr sz="1800" spc="-5" dirty="0"/>
              <a:t>stressful, </a:t>
            </a:r>
            <a:r>
              <a:rPr sz="1800" spc="-10" dirty="0"/>
              <a:t>exhausting, </a:t>
            </a:r>
            <a:r>
              <a:rPr sz="1800" spc="-15" dirty="0"/>
              <a:t>and  </a:t>
            </a:r>
            <a:r>
              <a:rPr sz="1800" spc="-5" dirty="0"/>
              <a:t>traumatizing. Make sure </a:t>
            </a:r>
            <a:r>
              <a:rPr sz="1800" dirty="0"/>
              <a:t>to </a:t>
            </a:r>
            <a:r>
              <a:rPr sz="1800" spc="-5" dirty="0"/>
              <a:t>take care  of </a:t>
            </a:r>
            <a:r>
              <a:rPr sz="1800" spc="-10" dirty="0"/>
              <a:t>yourself </a:t>
            </a:r>
            <a:r>
              <a:rPr sz="1800" spc="-5" dirty="0"/>
              <a:t>(eat </a:t>
            </a:r>
            <a:r>
              <a:rPr sz="1800" spc="-10" dirty="0"/>
              <a:t>healthy, exercise,  sleep and spend </a:t>
            </a:r>
            <a:r>
              <a:rPr sz="1800" spc="-5" dirty="0"/>
              <a:t>time </a:t>
            </a:r>
            <a:r>
              <a:rPr sz="1800" spc="-15" dirty="0"/>
              <a:t>with </a:t>
            </a:r>
            <a:r>
              <a:rPr sz="1800" spc="-5" dirty="0"/>
              <a:t>friends) </a:t>
            </a:r>
            <a:r>
              <a:rPr sz="1800" dirty="0"/>
              <a:t>to  </a:t>
            </a:r>
            <a:r>
              <a:rPr sz="1800" spc="-10" dirty="0"/>
              <a:t>provide </a:t>
            </a:r>
            <a:r>
              <a:rPr sz="1800" spc="-5" dirty="0"/>
              <a:t>the best </a:t>
            </a:r>
            <a:r>
              <a:rPr sz="1800" spc="-10" dirty="0"/>
              <a:t>quality </a:t>
            </a:r>
            <a:r>
              <a:rPr sz="1800" spc="-5" dirty="0"/>
              <a:t>of services  for</a:t>
            </a:r>
            <a:r>
              <a:rPr sz="1800" spc="-60" dirty="0"/>
              <a:t> </a:t>
            </a:r>
            <a:r>
              <a:rPr sz="1800" spc="-5" dirty="0"/>
              <a:t>victims.</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5875">
              <a:lnSpc>
                <a:spcPct val="100000"/>
              </a:lnSpc>
            </a:pPr>
            <a:r>
              <a:rPr spc="-30" dirty="0"/>
              <a:t>Multimedia </a:t>
            </a:r>
            <a:r>
              <a:rPr spc="-20" dirty="0"/>
              <a:t>Flyers</a:t>
            </a:r>
            <a:r>
              <a:rPr spc="-204" dirty="0"/>
              <a:t> </a:t>
            </a:r>
            <a:r>
              <a:rPr spc="-25" dirty="0"/>
              <a:t>Available</a:t>
            </a:r>
          </a:p>
        </p:txBody>
      </p:sp>
      <p:sp>
        <p:nvSpPr>
          <p:cNvPr id="3" name="object 3"/>
          <p:cNvSpPr txBox="1"/>
          <p:nvPr/>
        </p:nvSpPr>
        <p:spPr>
          <a:xfrm>
            <a:off x="504724" y="1324269"/>
            <a:ext cx="3582035" cy="1867535"/>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1800" spc="-10" dirty="0">
                <a:latin typeface="Arial"/>
                <a:cs typeface="Arial"/>
              </a:rPr>
              <a:t>Identifying </a:t>
            </a:r>
            <a:r>
              <a:rPr sz="1800" spc="-5" dirty="0">
                <a:latin typeface="Arial"/>
                <a:cs typeface="Arial"/>
              </a:rPr>
              <a:t>Victims of</a:t>
            </a:r>
            <a:r>
              <a:rPr sz="1800" spc="30" dirty="0">
                <a:latin typeface="Arial"/>
                <a:cs typeface="Arial"/>
              </a:rPr>
              <a:t> </a:t>
            </a:r>
            <a:r>
              <a:rPr sz="1800" spc="-5" dirty="0">
                <a:latin typeface="Arial"/>
                <a:cs typeface="Arial"/>
              </a:rPr>
              <a:t>Trafficking</a:t>
            </a:r>
            <a:endParaRPr sz="1800">
              <a:latin typeface="Arial"/>
              <a:cs typeface="Arial"/>
            </a:endParaRPr>
          </a:p>
          <a:p>
            <a:pPr marL="355600" indent="-342900">
              <a:lnSpc>
                <a:spcPct val="100000"/>
              </a:lnSpc>
              <a:spcBef>
                <a:spcPts val="320"/>
              </a:spcBef>
              <a:buChar char="●"/>
              <a:tabLst>
                <a:tab pos="354965" algn="l"/>
                <a:tab pos="355600" algn="l"/>
              </a:tabLst>
            </a:pPr>
            <a:r>
              <a:rPr sz="1800" spc="-10" dirty="0">
                <a:latin typeface="Arial"/>
                <a:cs typeface="Arial"/>
              </a:rPr>
              <a:t>Labor </a:t>
            </a:r>
            <a:r>
              <a:rPr sz="1800" spc="-5" dirty="0">
                <a:latin typeface="Arial"/>
                <a:cs typeface="Arial"/>
              </a:rPr>
              <a:t>Trafficking Risk</a:t>
            </a:r>
            <a:r>
              <a:rPr sz="1800" dirty="0">
                <a:latin typeface="Arial"/>
                <a:cs typeface="Arial"/>
              </a:rPr>
              <a:t> </a:t>
            </a:r>
            <a:r>
              <a:rPr sz="1800" spc="-5" dirty="0">
                <a:latin typeface="Arial"/>
                <a:cs typeface="Arial"/>
              </a:rPr>
              <a:t>Factors</a:t>
            </a:r>
            <a:endParaRPr sz="1800">
              <a:latin typeface="Arial"/>
              <a:cs typeface="Arial"/>
            </a:endParaRPr>
          </a:p>
          <a:p>
            <a:pPr marL="355600" marR="43815" indent="-342900">
              <a:lnSpc>
                <a:spcPct val="114999"/>
              </a:lnSpc>
              <a:buChar char="●"/>
              <a:tabLst>
                <a:tab pos="354965" algn="l"/>
                <a:tab pos="355600" algn="l"/>
              </a:tabLst>
            </a:pPr>
            <a:r>
              <a:rPr sz="1800" spc="-5" dirty="0">
                <a:latin typeface="Arial"/>
                <a:cs typeface="Arial"/>
              </a:rPr>
              <a:t>Sex Trafficking Risk Factors for  Minors</a:t>
            </a:r>
            <a:endParaRPr sz="1800">
              <a:latin typeface="Arial"/>
              <a:cs typeface="Arial"/>
            </a:endParaRPr>
          </a:p>
          <a:p>
            <a:pPr marL="355600" indent="-342900">
              <a:lnSpc>
                <a:spcPct val="100000"/>
              </a:lnSpc>
              <a:spcBef>
                <a:spcPts val="325"/>
              </a:spcBef>
              <a:buChar char="●"/>
              <a:tabLst>
                <a:tab pos="354965" algn="l"/>
                <a:tab pos="355600" algn="l"/>
              </a:tabLst>
            </a:pPr>
            <a:r>
              <a:rPr sz="1800" spc="-10" dirty="0">
                <a:latin typeface="Arial"/>
                <a:cs typeface="Arial"/>
              </a:rPr>
              <a:t>Perpetrator</a:t>
            </a:r>
            <a:r>
              <a:rPr sz="1800" spc="-35" dirty="0">
                <a:latin typeface="Arial"/>
                <a:cs typeface="Arial"/>
              </a:rPr>
              <a:t> </a:t>
            </a:r>
            <a:r>
              <a:rPr sz="1800" dirty="0">
                <a:latin typeface="Arial"/>
                <a:cs typeface="Arial"/>
              </a:rPr>
              <a:t>Tactics</a:t>
            </a:r>
            <a:endParaRPr sz="1800">
              <a:latin typeface="Arial"/>
              <a:cs typeface="Arial"/>
            </a:endParaRPr>
          </a:p>
          <a:p>
            <a:pPr marL="355600" indent="-342900">
              <a:lnSpc>
                <a:spcPct val="100000"/>
              </a:lnSpc>
              <a:spcBef>
                <a:spcPts val="320"/>
              </a:spcBef>
              <a:buChar char="●"/>
              <a:tabLst>
                <a:tab pos="354965" algn="l"/>
                <a:tab pos="355600" algn="l"/>
              </a:tabLst>
            </a:pPr>
            <a:r>
              <a:rPr sz="1800" spc="-5" dirty="0">
                <a:latin typeface="Arial"/>
                <a:cs typeface="Arial"/>
              </a:rPr>
              <a:t>Why victims are</a:t>
            </a:r>
            <a:r>
              <a:rPr sz="1800" spc="-45" dirty="0">
                <a:latin typeface="Arial"/>
                <a:cs typeface="Arial"/>
              </a:rPr>
              <a:t> </a:t>
            </a:r>
            <a:r>
              <a:rPr sz="1800" spc="-10" dirty="0">
                <a:latin typeface="Arial"/>
                <a:cs typeface="Arial"/>
              </a:rPr>
              <a:t>trapped</a:t>
            </a:r>
            <a:endParaRPr sz="1800">
              <a:latin typeface="Arial"/>
              <a:cs typeface="Arial"/>
            </a:endParaRPr>
          </a:p>
        </p:txBody>
      </p:sp>
      <p:sp>
        <p:nvSpPr>
          <p:cNvPr id="4" name="object 4"/>
          <p:cNvSpPr txBox="1"/>
          <p:nvPr/>
        </p:nvSpPr>
        <p:spPr>
          <a:xfrm>
            <a:off x="4831824" y="1324269"/>
            <a:ext cx="3580129" cy="2498090"/>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1800" spc="-5" dirty="0">
                <a:latin typeface="Arial"/>
                <a:cs typeface="Arial"/>
              </a:rPr>
              <a:t>Victim-Centered</a:t>
            </a:r>
            <a:r>
              <a:rPr sz="1800" spc="-10" dirty="0">
                <a:latin typeface="Arial"/>
                <a:cs typeface="Arial"/>
              </a:rPr>
              <a:t> Investigations</a:t>
            </a:r>
            <a:endParaRPr sz="1800">
              <a:latin typeface="Arial"/>
              <a:cs typeface="Arial"/>
            </a:endParaRPr>
          </a:p>
          <a:p>
            <a:pPr marL="355600" marR="247015" indent="-342900">
              <a:lnSpc>
                <a:spcPct val="114999"/>
              </a:lnSpc>
              <a:buChar char="●"/>
              <a:tabLst>
                <a:tab pos="354965" algn="l"/>
                <a:tab pos="355600" algn="l"/>
              </a:tabLst>
            </a:pPr>
            <a:r>
              <a:rPr sz="1800" spc="-5" dirty="0">
                <a:latin typeface="Arial"/>
                <a:cs typeface="Arial"/>
              </a:rPr>
              <a:t>Sex Trafficking </a:t>
            </a:r>
            <a:r>
              <a:rPr sz="1800" spc="-10" dirty="0">
                <a:latin typeface="Arial"/>
                <a:cs typeface="Arial"/>
              </a:rPr>
              <a:t>and </a:t>
            </a:r>
            <a:r>
              <a:rPr sz="1800" spc="-5" dirty="0">
                <a:latin typeface="Arial"/>
                <a:cs typeface="Arial"/>
              </a:rPr>
              <a:t>Domestic  </a:t>
            </a:r>
            <a:r>
              <a:rPr sz="1800" spc="-10" dirty="0">
                <a:latin typeface="Arial"/>
                <a:cs typeface="Arial"/>
              </a:rPr>
              <a:t>Violence</a:t>
            </a:r>
            <a:endParaRPr sz="1800">
              <a:latin typeface="Arial"/>
              <a:cs typeface="Arial"/>
            </a:endParaRPr>
          </a:p>
          <a:p>
            <a:pPr marL="355600" marR="284480" indent="-342900">
              <a:lnSpc>
                <a:spcPct val="114999"/>
              </a:lnSpc>
              <a:buChar char="●"/>
              <a:tabLst>
                <a:tab pos="354965" algn="l"/>
                <a:tab pos="355600" algn="l"/>
              </a:tabLst>
            </a:pPr>
            <a:r>
              <a:rPr sz="1800" spc="-10" dirty="0">
                <a:latin typeface="Arial"/>
                <a:cs typeface="Arial"/>
              </a:rPr>
              <a:t>Human </a:t>
            </a:r>
            <a:r>
              <a:rPr sz="1800" spc="-5" dirty="0">
                <a:latin typeface="Arial"/>
                <a:cs typeface="Arial"/>
              </a:rPr>
              <a:t>Trafficking </a:t>
            </a:r>
            <a:r>
              <a:rPr sz="1800" spc="-10" dirty="0">
                <a:latin typeface="Arial"/>
                <a:cs typeface="Arial"/>
              </a:rPr>
              <a:t>and Other  </a:t>
            </a:r>
            <a:r>
              <a:rPr sz="1800" spc="-5" dirty="0">
                <a:latin typeface="Arial"/>
                <a:cs typeface="Arial"/>
              </a:rPr>
              <a:t>Crimes</a:t>
            </a:r>
            <a:endParaRPr sz="1800">
              <a:latin typeface="Arial"/>
              <a:cs typeface="Arial"/>
            </a:endParaRPr>
          </a:p>
          <a:p>
            <a:pPr marL="355600" marR="728345" indent="-342900">
              <a:lnSpc>
                <a:spcPct val="114999"/>
              </a:lnSpc>
              <a:buChar char="●"/>
              <a:tabLst>
                <a:tab pos="354965" algn="l"/>
                <a:tab pos="355600" algn="l"/>
              </a:tabLst>
            </a:pPr>
            <a:r>
              <a:rPr sz="1800" spc="-5" dirty="0">
                <a:latin typeface="Arial"/>
                <a:cs typeface="Arial"/>
              </a:rPr>
              <a:t>Assistance for Victims of  Trafficking</a:t>
            </a:r>
            <a:endParaRPr sz="1800">
              <a:latin typeface="Arial"/>
              <a:cs typeface="Arial"/>
            </a:endParaRPr>
          </a:p>
          <a:p>
            <a:pPr marL="355600" indent="-342900">
              <a:lnSpc>
                <a:spcPct val="100000"/>
              </a:lnSpc>
              <a:spcBef>
                <a:spcPts val="320"/>
              </a:spcBef>
              <a:buChar char="●"/>
              <a:tabLst>
                <a:tab pos="354965" algn="l"/>
                <a:tab pos="355600" algn="l"/>
              </a:tabLst>
            </a:pPr>
            <a:r>
              <a:rPr sz="1800" spc="-5" dirty="0">
                <a:latin typeface="Arial"/>
                <a:cs typeface="Arial"/>
              </a:rPr>
              <a:t>Trauma </a:t>
            </a:r>
            <a:r>
              <a:rPr sz="1800" spc="-10" dirty="0">
                <a:latin typeface="Arial"/>
                <a:cs typeface="Arial"/>
              </a:rPr>
              <a:t>and </a:t>
            </a:r>
            <a:r>
              <a:rPr sz="1800" spc="-5" dirty="0">
                <a:latin typeface="Arial"/>
                <a:cs typeface="Arial"/>
              </a:rPr>
              <a:t>Self Care for</a:t>
            </a:r>
            <a:r>
              <a:rPr sz="1800" spc="-30" dirty="0">
                <a:latin typeface="Arial"/>
                <a:cs typeface="Arial"/>
              </a:rPr>
              <a:t> </a:t>
            </a:r>
            <a:r>
              <a:rPr sz="1800" spc="-5" dirty="0">
                <a:latin typeface="Arial"/>
                <a:cs typeface="Arial"/>
              </a:rPr>
              <a:t>LEOs</a:t>
            </a:r>
            <a:endParaRPr sz="18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TotalTime>
  <Words>1355</Words>
  <Application>Microsoft Office PowerPoint</Application>
  <PresentationFormat>On-screen Show (16:9)</PresentationFormat>
  <Paragraphs>141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Nirmala UI Semilight</vt:lpstr>
      <vt:lpstr>Times New Roman</vt:lpstr>
      <vt:lpstr>Office Theme</vt:lpstr>
      <vt:lpstr>THE NATIONAL  PREVENTION TOOLKIT ON  HUMAN TRAFFICKING</vt:lpstr>
      <vt:lpstr>Agenda</vt:lpstr>
      <vt:lpstr>Takeaways from the Online Training</vt:lpstr>
      <vt:lpstr>Case Study #1</vt:lpstr>
      <vt:lpstr>Case Study #1 Review</vt:lpstr>
      <vt:lpstr>Case Study #2</vt:lpstr>
      <vt:lpstr>Case Study #2 Review</vt:lpstr>
      <vt:lpstr>Reminders for Law Enforcement</vt:lpstr>
      <vt:lpstr>Multimedia Flyers Available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PREVENTION TOOLKIT ON HUMAN TRAFFICKING</dc:title>
  <dc:creator>Morgan Lodes</dc:creator>
  <cp:lastModifiedBy>Morgan Lodes</cp:lastModifiedBy>
  <cp:revision>7</cp:revision>
  <cp:lastPrinted>2018-04-16T17:23:26Z</cp:lastPrinted>
  <dcterms:created xsi:type="dcterms:W3CDTF">2018-04-16T12:39:49Z</dcterms:created>
  <dcterms:modified xsi:type="dcterms:W3CDTF">2018-04-16T21:13:28Z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2018-04-16T00:00:00Z</vt:filetime>
  </property>
  <property fmtid="{D5CDD505-2E9C-101B-9397-08002B2CF9AE}" pid="3" name="Creator">
    <vt:lpwstr>Acrobat PDFMaker 15 for PowerPoint</vt:lpwstr>
  </property>
  <property fmtid="{D5CDD505-2E9C-101B-9397-08002B2CF9AE}" pid="4" name="LastSaved">
    <vt:filetime>2018-04-16T00:00:00Z</vt:filetime>
  </property>
</Properties>
</file>